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comments/comment1.xml" ContentType="application/vnd.openxmlformats-officedocument.presentationml.comments+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65" r:id="rId3"/>
    <p:sldId id="263" r:id="rId4"/>
    <p:sldId id="316" r:id="rId5"/>
    <p:sldId id="321" r:id="rId6"/>
    <p:sldId id="322" r:id="rId7"/>
    <p:sldId id="259" r:id="rId8"/>
    <p:sldId id="266" r:id="rId9"/>
    <p:sldId id="268" r:id="rId10"/>
    <p:sldId id="284" r:id="rId11"/>
    <p:sldId id="327" r:id="rId12"/>
    <p:sldId id="333" r:id="rId13"/>
    <p:sldId id="335" r:id="rId14"/>
    <p:sldId id="337" r:id="rId15"/>
    <p:sldId id="338" r:id="rId16"/>
    <p:sldId id="336" r:id="rId17"/>
    <p:sldId id="334" r:id="rId18"/>
    <p:sldId id="285" r:id="rId19"/>
    <p:sldId id="287" r:id="rId20"/>
    <p:sldId id="269" r:id="rId21"/>
    <p:sldId id="291" r:id="rId22"/>
    <p:sldId id="292" r:id="rId23"/>
    <p:sldId id="328" r:id="rId24"/>
    <p:sldId id="339" r:id="rId25"/>
    <p:sldId id="293" r:id="rId26"/>
    <p:sldId id="340" r:id="rId27"/>
    <p:sldId id="295" r:id="rId28"/>
    <p:sldId id="294" r:id="rId29"/>
    <p:sldId id="296" r:id="rId30"/>
    <p:sldId id="298" r:id="rId31"/>
    <p:sldId id="341" r:id="rId32"/>
    <p:sldId id="305" r:id="rId33"/>
    <p:sldId id="342" r:id="rId34"/>
    <p:sldId id="307" r:id="rId35"/>
    <p:sldId id="320" r:id="rId36"/>
    <p:sldId id="313" r:id="rId37"/>
    <p:sldId id="309" r:id="rId38"/>
    <p:sldId id="318" r:id="rId39"/>
    <p:sldId id="308" r:id="rId40"/>
    <p:sldId id="310" r:id="rId41"/>
    <p:sldId id="289" r:id="rId42"/>
    <p:sldId id="331" r:id="rId43"/>
    <p:sldId id="332" r:id="rId44"/>
    <p:sldId id="264" r:id="rId45"/>
    <p:sldId id="326" r:id="rId46"/>
    <p:sldId id="329" r:id="rId47"/>
    <p:sldId id="283" r:id="rId48"/>
    <p:sldId id="324" r:id="rId49"/>
    <p:sldId id="330" r:id="rId50"/>
    <p:sldId id="323" r:id="rId51"/>
    <p:sldId id="325" r:id="rId5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Sampath" initials="PS" lastIdx="1" clrIdx="0">
    <p:extLst>
      <p:ext uri="{19B8F6BF-5375-455C-9EA6-DF929625EA0E}">
        <p15:presenceInfo xmlns:p15="http://schemas.microsoft.com/office/powerpoint/2012/main" userId="2d9d02912104fc3d" providerId="Windows Live"/>
      </p:ext>
    </p:extLst>
  </p:cmAuthor>
  <p:cmAuthor id="2" name="himakar kovvuru" initials="hk" lastIdx="1" clrIdx="1">
    <p:extLst>
      <p:ext uri="{19B8F6BF-5375-455C-9EA6-DF929625EA0E}">
        <p15:presenceInfo xmlns:p15="http://schemas.microsoft.com/office/powerpoint/2012/main" userId="7859825c9c4b28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0CCFF"/>
    <a:srgbClr val="31030E"/>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D9381-F0E4-4E1D-8458-1939CDEAE721}" v="39" dt="2025-04-10T16:54:26.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92288" autoAdjust="0"/>
  </p:normalViewPr>
  <p:slideViewPr>
    <p:cSldViewPr snapToGrid="0" snapToObjects="1">
      <p:cViewPr varScale="1">
        <p:scale>
          <a:sx n="63" d="100"/>
          <a:sy n="6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3-21T21:26:58.678" idx="1">
    <p:pos x="9216" y="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4EDDB-06DE-4AC1-A2B4-4756F6EECD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C0D22BC-8957-41E0-98B8-0CD65AC6EEC8}">
      <dgm:prSet>
        <dgm:style>
          <a:lnRef idx="2">
            <a:schemeClr val="dk1"/>
          </a:lnRef>
          <a:fillRef idx="1">
            <a:schemeClr val="lt1"/>
          </a:fillRef>
          <a:effectRef idx="0">
            <a:schemeClr val="dk1"/>
          </a:effectRef>
          <a:fontRef idx="minor">
            <a:schemeClr val="dk1"/>
          </a:fontRef>
        </dgm:style>
      </dgm:prSet>
      <dgm:spPr/>
      <dgm:t>
        <a:bodyPr/>
        <a:lstStyle/>
        <a:p>
          <a:pPr>
            <a:buNone/>
          </a:pPr>
          <a:r>
            <a:rPr lang="en-IN" b="1" dirty="0"/>
            <a:t>Methodology</a:t>
          </a:r>
          <a:endParaRPr lang="en-IN" dirty="0"/>
        </a:p>
      </dgm:t>
    </dgm:pt>
    <dgm:pt modelId="{77A185B1-A7FB-4C54-AA9C-C87029DACB21}" type="parTrans" cxnId="{6C81A2C4-F7CE-4550-8A1B-B7D206A1AD4C}">
      <dgm:prSet/>
      <dgm:spPr/>
      <dgm:t>
        <a:bodyPr/>
        <a:lstStyle/>
        <a:p>
          <a:endParaRPr lang="en-IN"/>
        </a:p>
      </dgm:t>
    </dgm:pt>
    <dgm:pt modelId="{D240EFE2-4FE0-4C34-A434-92606E771DD9}" type="sibTrans" cxnId="{6C81A2C4-F7CE-4550-8A1B-B7D206A1AD4C}">
      <dgm:prSet/>
      <dgm:spPr/>
      <dgm:t>
        <a:bodyPr/>
        <a:lstStyle/>
        <a:p>
          <a:endParaRPr lang="en-IN"/>
        </a:p>
      </dgm:t>
    </dgm:pt>
    <dgm:pt modelId="{46A72FA8-D229-416B-A885-589BF9880B00}">
      <dgm:prSet/>
      <dgm:spPr/>
      <dgm:t>
        <a:bodyPr/>
        <a:lstStyle/>
        <a:p>
          <a:pPr>
            <a:buFont typeface="+mj-lt"/>
            <a:buAutoNum type="arabicPeriod"/>
          </a:pPr>
          <a:r>
            <a:rPr lang="en-IN" b="1" dirty="0"/>
            <a:t>[1]Hybrid Adder Design:</a:t>
          </a:r>
          <a:endParaRPr lang="en-IN" dirty="0"/>
        </a:p>
      </dgm:t>
    </dgm:pt>
    <dgm:pt modelId="{BC949FBB-ED8F-46E0-8FE6-74A90A7148C9}" type="parTrans" cxnId="{278A29A4-A9D0-47E3-9CCB-4D8D08307391}">
      <dgm:prSet/>
      <dgm:spPr/>
      <dgm:t>
        <a:bodyPr/>
        <a:lstStyle/>
        <a:p>
          <a:endParaRPr lang="en-IN"/>
        </a:p>
      </dgm:t>
    </dgm:pt>
    <dgm:pt modelId="{51892750-A628-4A8A-AC8F-C82DFDDD96EA}" type="sibTrans" cxnId="{278A29A4-A9D0-47E3-9CCB-4D8D08307391}">
      <dgm:prSet/>
      <dgm:spPr/>
      <dgm:t>
        <a:bodyPr/>
        <a:lstStyle/>
        <a:p>
          <a:endParaRPr lang="en-IN"/>
        </a:p>
      </dgm:t>
    </dgm:pt>
    <dgm:pt modelId="{41CD275F-7217-4B28-9305-BA2D02CABC3D}">
      <dgm:prSet/>
      <dgm:spPr/>
      <dgm:t>
        <a:bodyPr/>
        <a:lstStyle/>
        <a:p>
          <a:pPr>
            <a:buFont typeface="+mj-lt"/>
            <a:buAutoNum type="arabicPeriod"/>
          </a:pPr>
          <a:r>
            <a:rPr lang="en-US" dirty="0"/>
            <a:t>Investigate multiple hybrid adder architectures, including Brent-Kung Adders (BKAs), Kogge Stone Adder(KSA), Ling Adders, Sparse Kogge stone Adder(SKSA) and various combinations.</a:t>
          </a:r>
        </a:p>
      </dgm:t>
    </dgm:pt>
    <dgm:pt modelId="{FE8D3880-2B1C-4530-8628-5B7B3DE48231}" type="parTrans" cxnId="{E6074C61-CA11-42BF-A6E6-D3535EC8EED5}">
      <dgm:prSet/>
      <dgm:spPr/>
      <dgm:t>
        <a:bodyPr/>
        <a:lstStyle/>
        <a:p>
          <a:endParaRPr lang="en-IN"/>
        </a:p>
      </dgm:t>
    </dgm:pt>
    <dgm:pt modelId="{886E0E7B-9D84-449D-93CD-6982AF14AFC5}" type="sibTrans" cxnId="{E6074C61-CA11-42BF-A6E6-D3535EC8EED5}">
      <dgm:prSet/>
      <dgm:spPr/>
      <dgm:t>
        <a:bodyPr/>
        <a:lstStyle/>
        <a:p>
          <a:endParaRPr lang="en-IN"/>
        </a:p>
      </dgm:t>
    </dgm:pt>
    <dgm:pt modelId="{90E2C441-A001-4250-AEDB-16BE363F966F}">
      <dgm:prSet/>
      <dgm:spPr/>
      <dgm:t>
        <a:bodyPr/>
        <a:lstStyle/>
        <a:p>
          <a:pPr>
            <a:buFont typeface="+mj-lt"/>
            <a:buAutoNum type="arabicPeriod"/>
          </a:pPr>
          <a:r>
            <a:rPr lang="en-US"/>
            <a:t>Employ simulation tools to assess area, delay, and power consumption for each architecture.</a:t>
          </a:r>
        </a:p>
      </dgm:t>
    </dgm:pt>
    <dgm:pt modelId="{43EA9139-3AB6-40A6-9713-424489D3C90D}" type="parTrans" cxnId="{8B7E8D7A-D44A-4DBC-896D-072DEA6E77A5}">
      <dgm:prSet/>
      <dgm:spPr/>
      <dgm:t>
        <a:bodyPr/>
        <a:lstStyle/>
        <a:p>
          <a:endParaRPr lang="en-IN"/>
        </a:p>
      </dgm:t>
    </dgm:pt>
    <dgm:pt modelId="{3EAE8E72-6F3F-4429-BD26-28EBBB6B8CBB}" type="sibTrans" cxnId="{8B7E8D7A-D44A-4DBC-896D-072DEA6E77A5}">
      <dgm:prSet/>
      <dgm:spPr/>
      <dgm:t>
        <a:bodyPr/>
        <a:lstStyle/>
        <a:p>
          <a:endParaRPr lang="en-IN"/>
        </a:p>
      </dgm:t>
    </dgm:pt>
    <dgm:pt modelId="{C8C99EEB-976C-421F-943A-FD076AA664BC}">
      <dgm:prSet/>
      <dgm:spPr/>
      <dgm:t>
        <a:bodyPr/>
        <a:lstStyle/>
        <a:p>
          <a:pPr>
            <a:buFont typeface="+mj-lt"/>
            <a:buAutoNum type="arabicPeriod"/>
          </a:pPr>
          <a:r>
            <a:rPr lang="en-IN" b="1" dirty="0"/>
            <a:t>[2]Hybrid Multiplier Design:</a:t>
          </a:r>
          <a:endParaRPr lang="en-IN" dirty="0"/>
        </a:p>
      </dgm:t>
    </dgm:pt>
    <dgm:pt modelId="{8E9A53DF-AAC3-459E-A736-6A74CC073791}" type="parTrans" cxnId="{11B70C5F-CA66-4ACB-B000-AA9851D33AA5}">
      <dgm:prSet/>
      <dgm:spPr/>
      <dgm:t>
        <a:bodyPr/>
        <a:lstStyle/>
        <a:p>
          <a:endParaRPr lang="en-IN"/>
        </a:p>
      </dgm:t>
    </dgm:pt>
    <dgm:pt modelId="{84CD7CE7-2DAC-486C-A70B-8199CE38CBB2}" type="sibTrans" cxnId="{11B70C5F-CA66-4ACB-B000-AA9851D33AA5}">
      <dgm:prSet/>
      <dgm:spPr/>
      <dgm:t>
        <a:bodyPr/>
        <a:lstStyle/>
        <a:p>
          <a:endParaRPr lang="en-IN"/>
        </a:p>
      </dgm:t>
    </dgm:pt>
    <dgm:pt modelId="{6B2DC2E9-24F5-4843-BD01-CDEDE5EDD55B}">
      <dgm:prSet/>
      <dgm:spPr/>
      <dgm:t>
        <a:bodyPr/>
        <a:lstStyle/>
        <a:p>
          <a:pPr>
            <a:buFont typeface="+mj-lt"/>
            <a:buAutoNum type="arabicPeriod"/>
          </a:pPr>
          <a:r>
            <a:rPr lang="en-US" dirty="0"/>
            <a:t>Explore various traditional multiplier and integrating them with the selected hybrid adders.</a:t>
          </a:r>
        </a:p>
      </dgm:t>
    </dgm:pt>
    <dgm:pt modelId="{B4617414-30F6-4B55-84B1-4C2BE1538846}" type="parTrans" cxnId="{64D77D4C-1992-438B-B36E-687BB968CDBE}">
      <dgm:prSet/>
      <dgm:spPr/>
      <dgm:t>
        <a:bodyPr/>
        <a:lstStyle/>
        <a:p>
          <a:endParaRPr lang="en-IN"/>
        </a:p>
      </dgm:t>
    </dgm:pt>
    <dgm:pt modelId="{C07EA196-179E-44CE-890B-40EE7BF23C24}" type="sibTrans" cxnId="{64D77D4C-1992-438B-B36E-687BB968CDBE}">
      <dgm:prSet/>
      <dgm:spPr/>
      <dgm:t>
        <a:bodyPr/>
        <a:lstStyle/>
        <a:p>
          <a:endParaRPr lang="en-IN"/>
        </a:p>
      </dgm:t>
    </dgm:pt>
    <dgm:pt modelId="{1E1BC17D-9263-4D20-8072-A9E28DD5BBB5}">
      <dgm:prSet/>
      <dgm:spPr/>
      <dgm:t>
        <a:bodyPr/>
        <a:lstStyle/>
        <a:p>
          <a:pPr>
            <a:buFont typeface="+mj-lt"/>
            <a:buAutoNum type="arabicPeriod"/>
          </a:pPr>
          <a:r>
            <a:rPr lang="en-US" dirty="0"/>
            <a:t>Evaluate trade-offs between performance and computational complexity to identify the most efficient multiplier design.</a:t>
          </a:r>
        </a:p>
      </dgm:t>
    </dgm:pt>
    <dgm:pt modelId="{8A522957-CD53-4DB5-8BAF-E87B390F525F}" type="parTrans" cxnId="{082A58F8-7817-4BAD-BD7C-315ED560689E}">
      <dgm:prSet/>
      <dgm:spPr/>
      <dgm:t>
        <a:bodyPr/>
        <a:lstStyle/>
        <a:p>
          <a:endParaRPr lang="en-IN"/>
        </a:p>
      </dgm:t>
    </dgm:pt>
    <dgm:pt modelId="{9B9EB377-06CD-4038-84E0-2C1BC8111929}" type="sibTrans" cxnId="{082A58F8-7817-4BAD-BD7C-315ED560689E}">
      <dgm:prSet/>
      <dgm:spPr/>
      <dgm:t>
        <a:bodyPr/>
        <a:lstStyle/>
        <a:p>
          <a:endParaRPr lang="en-IN"/>
        </a:p>
      </dgm:t>
    </dgm:pt>
    <dgm:pt modelId="{C3A72D51-F466-46C5-A0C1-F303AFF32BA0}">
      <dgm:prSet/>
      <dgm:spPr/>
      <dgm:t>
        <a:bodyPr/>
        <a:lstStyle/>
        <a:p>
          <a:pPr>
            <a:buFont typeface="+mj-lt"/>
            <a:buAutoNum type="arabicPeriod"/>
          </a:pPr>
          <a:r>
            <a:rPr lang="en-IN" b="1" dirty="0"/>
            <a:t>[3]FIR Filter Optimization:</a:t>
          </a:r>
          <a:endParaRPr lang="en-IN" dirty="0"/>
        </a:p>
      </dgm:t>
    </dgm:pt>
    <dgm:pt modelId="{A99B7FA5-CB14-444E-B9FC-7957DAE3C9AE}" type="parTrans" cxnId="{82B7A112-37BE-493B-8E70-0168B86F5DB8}">
      <dgm:prSet/>
      <dgm:spPr/>
      <dgm:t>
        <a:bodyPr/>
        <a:lstStyle/>
        <a:p>
          <a:endParaRPr lang="en-IN"/>
        </a:p>
      </dgm:t>
    </dgm:pt>
    <dgm:pt modelId="{8A5FEE8A-2EFC-4A32-9A99-CAF9003F0FC5}" type="sibTrans" cxnId="{82B7A112-37BE-493B-8E70-0168B86F5DB8}">
      <dgm:prSet/>
      <dgm:spPr/>
      <dgm:t>
        <a:bodyPr/>
        <a:lstStyle/>
        <a:p>
          <a:endParaRPr lang="en-IN"/>
        </a:p>
      </dgm:t>
    </dgm:pt>
    <dgm:pt modelId="{4185675F-790B-4992-898D-8F5D3BED4C4E}">
      <dgm:prSet/>
      <dgm:spPr/>
      <dgm:t>
        <a:bodyPr/>
        <a:lstStyle/>
        <a:p>
          <a:pPr>
            <a:buFont typeface="+mj-lt"/>
            <a:buAutoNum type="arabicPeriod"/>
          </a:pPr>
          <a:r>
            <a:rPr lang="en-US"/>
            <a:t>Select the optimal adder–multiplier pair based on comprehensive analysis of area, speed, and power consumption.</a:t>
          </a:r>
        </a:p>
      </dgm:t>
    </dgm:pt>
    <dgm:pt modelId="{17CD4A7F-8033-4015-B0B1-D517AF002F7A}" type="parTrans" cxnId="{92D314A6-2492-421C-9746-C984C5DC555E}">
      <dgm:prSet/>
      <dgm:spPr/>
      <dgm:t>
        <a:bodyPr/>
        <a:lstStyle/>
        <a:p>
          <a:endParaRPr lang="en-IN"/>
        </a:p>
      </dgm:t>
    </dgm:pt>
    <dgm:pt modelId="{23B7CAB3-1D8D-4D1E-BFA2-11B12236C1CF}" type="sibTrans" cxnId="{92D314A6-2492-421C-9746-C984C5DC555E}">
      <dgm:prSet/>
      <dgm:spPr/>
      <dgm:t>
        <a:bodyPr/>
        <a:lstStyle/>
        <a:p>
          <a:endParaRPr lang="en-IN"/>
        </a:p>
      </dgm:t>
    </dgm:pt>
    <dgm:pt modelId="{4BE10888-9C30-4CFB-9FC0-CE65D5CCB7FB}">
      <dgm:prSet/>
      <dgm:spPr/>
      <dgm:t>
        <a:bodyPr/>
        <a:lstStyle/>
        <a:p>
          <a:pPr>
            <a:buFont typeface="+mj-lt"/>
            <a:buAutoNum type="arabicPeriod"/>
          </a:pPr>
          <a:r>
            <a:rPr lang="en-US"/>
            <a:t>Develop a tailored filter structure incorporating the chosen hybrid adder and multiplier modules.</a:t>
          </a:r>
        </a:p>
      </dgm:t>
    </dgm:pt>
    <dgm:pt modelId="{8320601D-613A-4C22-BDD2-70980F9DD9CB}" type="parTrans" cxnId="{2E1BDF17-8A37-4E7D-AE6D-4C611B5DF352}">
      <dgm:prSet/>
      <dgm:spPr/>
      <dgm:t>
        <a:bodyPr/>
        <a:lstStyle/>
        <a:p>
          <a:endParaRPr lang="en-IN"/>
        </a:p>
      </dgm:t>
    </dgm:pt>
    <dgm:pt modelId="{7834611F-8B4B-49D5-A2B8-3EFAF5805B97}" type="sibTrans" cxnId="{2E1BDF17-8A37-4E7D-AE6D-4C611B5DF352}">
      <dgm:prSet/>
      <dgm:spPr/>
      <dgm:t>
        <a:bodyPr/>
        <a:lstStyle/>
        <a:p>
          <a:endParaRPr lang="en-IN"/>
        </a:p>
      </dgm:t>
    </dgm:pt>
    <dgm:pt modelId="{C0E3CF98-81A4-4E11-B792-3C0081B638B2}">
      <dgm:prSet/>
      <dgm:spPr/>
      <dgm:t>
        <a:bodyPr/>
        <a:lstStyle/>
        <a:p>
          <a:pPr>
            <a:buFont typeface="+mj-lt"/>
            <a:buAutoNum type="arabicPeriod"/>
          </a:pPr>
          <a:r>
            <a:rPr lang="en-US"/>
            <a:t>Validate the functionality of the proposed FIR filter through rigorous simulation and testing.</a:t>
          </a:r>
        </a:p>
      </dgm:t>
    </dgm:pt>
    <dgm:pt modelId="{89F3389C-E079-4169-8032-17E67B967F5C}" type="parTrans" cxnId="{F93DE6E3-ACD3-469B-B327-A7132D279AF7}">
      <dgm:prSet/>
      <dgm:spPr/>
      <dgm:t>
        <a:bodyPr/>
        <a:lstStyle/>
        <a:p>
          <a:endParaRPr lang="en-IN"/>
        </a:p>
      </dgm:t>
    </dgm:pt>
    <dgm:pt modelId="{701441E6-2900-45E4-92D0-77F6EB17F2E3}" type="sibTrans" cxnId="{F93DE6E3-ACD3-469B-B327-A7132D279AF7}">
      <dgm:prSet/>
      <dgm:spPr/>
      <dgm:t>
        <a:bodyPr/>
        <a:lstStyle/>
        <a:p>
          <a:endParaRPr lang="en-IN"/>
        </a:p>
      </dgm:t>
    </dgm:pt>
    <dgm:pt modelId="{056F0CDA-186A-45D0-9BCD-9E5C4E513C42}" type="pres">
      <dgm:prSet presAssocID="{5EA4EDDB-06DE-4AC1-A2B4-4756F6EECD14}" presName="Name0" presStyleCnt="0">
        <dgm:presLayoutVars>
          <dgm:dir/>
          <dgm:animLvl val="lvl"/>
          <dgm:resizeHandles val="exact"/>
        </dgm:presLayoutVars>
      </dgm:prSet>
      <dgm:spPr/>
    </dgm:pt>
    <dgm:pt modelId="{3992AECF-41CA-416F-B722-78705CB1DE4B}" type="pres">
      <dgm:prSet presAssocID="{FC0D22BC-8957-41E0-98B8-0CD65AC6EEC8}" presName="linNode" presStyleCnt="0"/>
      <dgm:spPr/>
    </dgm:pt>
    <dgm:pt modelId="{407941A3-D756-4D3A-AEB5-BF286D82D92F}" type="pres">
      <dgm:prSet presAssocID="{FC0D22BC-8957-41E0-98B8-0CD65AC6EEC8}" presName="parentText" presStyleLbl="node1" presStyleIdx="0" presStyleCnt="4" custLinFactNeighborX="89553" custLinFactNeighborY="-60981">
        <dgm:presLayoutVars>
          <dgm:chMax val="1"/>
          <dgm:bulletEnabled val="1"/>
        </dgm:presLayoutVars>
      </dgm:prSet>
      <dgm:spPr/>
    </dgm:pt>
    <dgm:pt modelId="{46A730B4-BDC6-4C09-ADFD-D9A809FA82D2}" type="pres">
      <dgm:prSet presAssocID="{D240EFE2-4FE0-4C34-A434-92606E771DD9}" presName="sp" presStyleCnt="0"/>
      <dgm:spPr/>
    </dgm:pt>
    <dgm:pt modelId="{7FF64B5B-B3F7-4199-AF92-F86DEE8E0DAD}" type="pres">
      <dgm:prSet presAssocID="{46A72FA8-D229-416B-A885-589BF9880B00}" presName="linNode" presStyleCnt="0"/>
      <dgm:spPr/>
    </dgm:pt>
    <dgm:pt modelId="{C6E7AF49-2FB2-4936-BB17-0FC00228E821}" type="pres">
      <dgm:prSet presAssocID="{46A72FA8-D229-416B-A885-589BF9880B00}" presName="parentText" presStyleLbl="node1" presStyleIdx="1" presStyleCnt="4">
        <dgm:presLayoutVars>
          <dgm:chMax val="1"/>
          <dgm:bulletEnabled val="1"/>
        </dgm:presLayoutVars>
      </dgm:prSet>
      <dgm:spPr/>
    </dgm:pt>
    <dgm:pt modelId="{638DDF13-D320-48D2-A591-AEC006F3CF0C}" type="pres">
      <dgm:prSet presAssocID="{46A72FA8-D229-416B-A885-589BF9880B00}" presName="descendantText" presStyleLbl="alignAccFollowNode1" presStyleIdx="0" presStyleCnt="3">
        <dgm:presLayoutVars>
          <dgm:bulletEnabled val="1"/>
        </dgm:presLayoutVars>
      </dgm:prSet>
      <dgm:spPr/>
    </dgm:pt>
    <dgm:pt modelId="{929FCB65-EC32-48C2-93C6-BA0771882B95}" type="pres">
      <dgm:prSet presAssocID="{51892750-A628-4A8A-AC8F-C82DFDDD96EA}" presName="sp" presStyleCnt="0"/>
      <dgm:spPr/>
    </dgm:pt>
    <dgm:pt modelId="{5643FFAB-47ED-40D7-B409-4547BC34F8D2}" type="pres">
      <dgm:prSet presAssocID="{C8C99EEB-976C-421F-943A-FD076AA664BC}" presName="linNode" presStyleCnt="0"/>
      <dgm:spPr/>
    </dgm:pt>
    <dgm:pt modelId="{49CAF29C-72A5-4747-8650-6581174171DA}" type="pres">
      <dgm:prSet presAssocID="{C8C99EEB-976C-421F-943A-FD076AA664BC}" presName="parentText" presStyleLbl="node1" presStyleIdx="2" presStyleCnt="4">
        <dgm:presLayoutVars>
          <dgm:chMax val="1"/>
          <dgm:bulletEnabled val="1"/>
        </dgm:presLayoutVars>
      </dgm:prSet>
      <dgm:spPr/>
    </dgm:pt>
    <dgm:pt modelId="{1DD551D9-DED8-48A2-AB90-12C1C98DC871}" type="pres">
      <dgm:prSet presAssocID="{C8C99EEB-976C-421F-943A-FD076AA664BC}" presName="descendantText" presStyleLbl="alignAccFollowNode1" presStyleIdx="1" presStyleCnt="3">
        <dgm:presLayoutVars>
          <dgm:bulletEnabled val="1"/>
        </dgm:presLayoutVars>
      </dgm:prSet>
      <dgm:spPr/>
    </dgm:pt>
    <dgm:pt modelId="{F5C0A9B1-0CEA-48C0-AAB4-6E3BCC943877}" type="pres">
      <dgm:prSet presAssocID="{84CD7CE7-2DAC-486C-A70B-8199CE38CBB2}" presName="sp" presStyleCnt="0"/>
      <dgm:spPr/>
    </dgm:pt>
    <dgm:pt modelId="{283E3D62-089F-4352-8CE9-33EF79DE02C2}" type="pres">
      <dgm:prSet presAssocID="{C3A72D51-F466-46C5-A0C1-F303AFF32BA0}" presName="linNode" presStyleCnt="0"/>
      <dgm:spPr/>
    </dgm:pt>
    <dgm:pt modelId="{18483A48-1644-4A6C-8A7A-B76EC8E643B8}" type="pres">
      <dgm:prSet presAssocID="{C3A72D51-F466-46C5-A0C1-F303AFF32BA0}" presName="parentText" presStyleLbl="node1" presStyleIdx="3" presStyleCnt="4">
        <dgm:presLayoutVars>
          <dgm:chMax val="1"/>
          <dgm:bulletEnabled val="1"/>
        </dgm:presLayoutVars>
      </dgm:prSet>
      <dgm:spPr/>
    </dgm:pt>
    <dgm:pt modelId="{B76C4656-D0D4-4ABF-B6A1-5C81543F94FD}" type="pres">
      <dgm:prSet presAssocID="{C3A72D51-F466-46C5-A0C1-F303AFF32BA0}" presName="descendantText" presStyleLbl="alignAccFollowNode1" presStyleIdx="2" presStyleCnt="3">
        <dgm:presLayoutVars>
          <dgm:bulletEnabled val="1"/>
        </dgm:presLayoutVars>
      </dgm:prSet>
      <dgm:spPr/>
    </dgm:pt>
  </dgm:ptLst>
  <dgm:cxnLst>
    <dgm:cxn modelId="{994DA30D-BFBB-4848-AEE6-C75725D4AC78}" type="presOf" srcId="{5EA4EDDB-06DE-4AC1-A2B4-4756F6EECD14}" destId="{056F0CDA-186A-45D0-9BCD-9E5C4E513C42}" srcOrd="0" destOrd="0" presId="urn:microsoft.com/office/officeart/2005/8/layout/vList5"/>
    <dgm:cxn modelId="{82B7A112-37BE-493B-8E70-0168B86F5DB8}" srcId="{5EA4EDDB-06DE-4AC1-A2B4-4756F6EECD14}" destId="{C3A72D51-F466-46C5-A0C1-F303AFF32BA0}" srcOrd="3" destOrd="0" parTransId="{A99B7FA5-CB14-444E-B9FC-7957DAE3C9AE}" sibTransId="{8A5FEE8A-2EFC-4A32-9A99-CAF9003F0FC5}"/>
    <dgm:cxn modelId="{2E1BDF17-8A37-4E7D-AE6D-4C611B5DF352}" srcId="{C3A72D51-F466-46C5-A0C1-F303AFF32BA0}" destId="{4BE10888-9C30-4CFB-9FC0-CE65D5CCB7FB}" srcOrd="1" destOrd="0" parTransId="{8320601D-613A-4C22-BDD2-70980F9DD9CB}" sibTransId="{7834611F-8B4B-49D5-A2B8-3EFAF5805B97}"/>
    <dgm:cxn modelId="{11B70C5F-CA66-4ACB-B000-AA9851D33AA5}" srcId="{5EA4EDDB-06DE-4AC1-A2B4-4756F6EECD14}" destId="{C8C99EEB-976C-421F-943A-FD076AA664BC}" srcOrd="2" destOrd="0" parTransId="{8E9A53DF-AAC3-459E-A736-6A74CC073791}" sibTransId="{84CD7CE7-2DAC-486C-A70B-8199CE38CBB2}"/>
    <dgm:cxn modelId="{E6074C61-CA11-42BF-A6E6-D3535EC8EED5}" srcId="{46A72FA8-D229-416B-A885-589BF9880B00}" destId="{41CD275F-7217-4B28-9305-BA2D02CABC3D}" srcOrd="0" destOrd="0" parTransId="{FE8D3880-2B1C-4530-8628-5B7B3DE48231}" sibTransId="{886E0E7B-9D84-449D-93CD-6982AF14AFC5}"/>
    <dgm:cxn modelId="{F9DD7869-BACC-4A41-A148-7B94F76EA81C}" type="presOf" srcId="{C0E3CF98-81A4-4E11-B792-3C0081B638B2}" destId="{B76C4656-D0D4-4ABF-B6A1-5C81543F94FD}" srcOrd="0" destOrd="2" presId="urn:microsoft.com/office/officeart/2005/8/layout/vList5"/>
    <dgm:cxn modelId="{64D77D4C-1992-438B-B36E-687BB968CDBE}" srcId="{C8C99EEB-976C-421F-943A-FD076AA664BC}" destId="{6B2DC2E9-24F5-4843-BD01-CDEDE5EDD55B}" srcOrd="0" destOrd="0" parTransId="{B4617414-30F6-4B55-84B1-4C2BE1538846}" sibTransId="{C07EA196-179E-44CE-890B-40EE7BF23C24}"/>
    <dgm:cxn modelId="{3258B66E-FBBE-40CC-8400-AB52C2383406}" type="presOf" srcId="{1E1BC17D-9263-4D20-8072-A9E28DD5BBB5}" destId="{1DD551D9-DED8-48A2-AB90-12C1C98DC871}" srcOrd="0" destOrd="1" presId="urn:microsoft.com/office/officeart/2005/8/layout/vList5"/>
    <dgm:cxn modelId="{231F075A-96B4-4C83-AF79-F4E48A3B9376}" type="presOf" srcId="{90E2C441-A001-4250-AEDB-16BE363F966F}" destId="{638DDF13-D320-48D2-A591-AEC006F3CF0C}" srcOrd="0" destOrd="1" presId="urn:microsoft.com/office/officeart/2005/8/layout/vList5"/>
    <dgm:cxn modelId="{ADA2625A-670E-4083-8188-FE04ED375BEA}" type="presOf" srcId="{4185675F-790B-4992-898D-8F5D3BED4C4E}" destId="{B76C4656-D0D4-4ABF-B6A1-5C81543F94FD}" srcOrd="0" destOrd="0" presId="urn:microsoft.com/office/officeart/2005/8/layout/vList5"/>
    <dgm:cxn modelId="{8B7E8D7A-D44A-4DBC-896D-072DEA6E77A5}" srcId="{46A72FA8-D229-416B-A885-589BF9880B00}" destId="{90E2C441-A001-4250-AEDB-16BE363F966F}" srcOrd="1" destOrd="0" parTransId="{43EA9139-3AB6-40A6-9713-424489D3C90D}" sibTransId="{3EAE8E72-6F3F-4429-BD26-28EBBB6B8CBB}"/>
    <dgm:cxn modelId="{C287358D-3BA6-4C96-BC49-2D5136ADCDAA}" type="presOf" srcId="{FC0D22BC-8957-41E0-98B8-0CD65AC6EEC8}" destId="{407941A3-D756-4D3A-AEB5-BF286D82D92F}" srcOrd="0" destOrd="0" presId="urn:microsoft.com/office/officeart/2005/8/layout/vList5"/>
    <dgm:cxn modelId="{278A29A4-A9D0-47E3-9CCB-4D8D08307391}" srcId="{5EA4EDDB-06DE-4AC1-A2B4-4756F6EECD14}" destId="{46A72FA8-D229-416B-A885-589BF9880B00}" srcOrd="1" destOrd="0" parTransId="{BC949FBB-ED8F-46E0-8FE6-74A90A7148C9}" sibTransId="{51892750-A628-4A8A-AC8F-C82DFDDD96EA}"/>
    <dgm:cxn modelId="{92D314A6-2492-421C-9746-C984C5DC555E}" srcId="{C3A72D51-F466-46C5-A0C1-F303AFF32BA0}" destId="{4185675F-790B-4992-898D-8F5D3BED4C4E}" srcOrd="0" destOrd="0" parTransId="{17CD4A7F-8033-4015-B0B1-D517AF002F7A}" sibTransId="{23B7CAB3-1D8D-4D1E-BFA2-11B12236C1CF}"/>
    <dgm:cxn modelId="{530D6AAB-A2F3-44BF-B022-F7B770243B29}" type="presOf" srcId="{6B2DC2E9-24F5-4843-BD01-CDEDE5EDD55B}" destId="{1DD551D9-DED8-48A2-AB90-12C1C98DC871}" srcOrd="0" destOrd="0" presId="urn:microsoft.com/office/officeart/2005/8/layout/vList5"/>
    <dgm:cxn modelId="{E1B93EAC-FDFD-4F36-BB0F-BED7082646B9}" type="presOf" srcId="{4BE10888-9C30-4CFB-9FC0-CE65D5CCB7FB}" destId="{B76C4656-D0D4-4ABF-B6A1-5C81543F94FD}" srcOrd="0" destOrd="1" presId="urn:microsoft.com/office/officeart/2005/8/layout/vList5"/>
    <dgm:cxn modelId="{F79127B0-7E4A-4417-9EF9-A3D9D8E3DFC3}" type="presOf" srcId="{C8C99EEB-976C-421F-943A-FD076AA664BC}" destId="{49CAF29C-72A5-4747-8650-6581174171DA}" srcOrd="0" destOrd="0" presId="urn:microsoft.com/office/officeart/2005/8/layout/vList5"/>
    <dgm:cxn modelId="{6C81A2C4-F7CE-4550-8A1B-B7D206A1AD4C}" srcId="{5EA4EDDB-06DE-4AC1-A2B4-4756F6EECD14}" destId="{FC0D22BC-8957-41E0-98B8-0CD65AC6EEC8}" srcOrd="0" destOrd="0" parTransId="{77A185B1-A7FB-4C54-AA9C-C87029DACB21}" sibTransId="{D240EFE2-4FE0-4C34-A434-92606E771DD9}"/>
    <dgm:cxn modelId="{EE79B8C4-2D4B-434F-AF1E-EBADF537DB43}" type="presOf" srcId="{C3A72D51-F466-46C5-A0C1-F303AFF32BA0}" destId="{18483A48-1644-4A6C-8A7A-B76EC8E643B8}" srcOrd="0" destOrd="0" presId="urn:microsoft.com/office/officeart/2005/8/layout/vList5"/>
    <dgm:cxn modelId="{90985CD1-98D8-4308-9487-9065E68956B3}" type="presOf" srcId="{41CD275F-7217-4B28-9305-BA2D02CABC3D}" destId="{638DDF13-D320-48D2-A591-AEC006F3CF0C}" srcOrd="0" destOrd="0" presId="urn:microsoft.com/office/officeart/2005/8/layout/vList5"/>
    <dgm:cxn modelId="{F93DE6E3-ACD3-469B-B327-A7132D279AF7}" srcId="{C3A72D51-F466-46C5-A0C1-F303AFF32BA0}" destId="{C0E3CF98-81A4-4E11-B792-3C0081B638B2}" srcOrd="2" destOrd="0" parTransId="{89F3389C-E079-4169-8032-17E67B967F5C}" sibTransId="{701441E6-2900-45E4-92D0-77F6EB17F2E3}"/>
    <dgm:cxn modelId="{5693EDE6-FB75-43C1-93F9-3970C9899444}" type="presOf" srcId="{46A72FA8-D229-416B-A885-589BF9880B00}" destId="{C6E7AF49-2FB2-4936-BB17-0FC00228E821}" srcOrd="0" destOrd="0" presId="urn:microsoft.com/office/officeart/2005/8/layout/vList5"/>
    <dgm:cxn modelId="{082A58F8-7817-4BAD-BD7C-315ED560689E}" srcId="{C8C99EEB-976C-421F-943A-FD076AA664BC}" destId="{1E1BC17D-9263-4D20-8072-A9E28DD5BBB5}" srcOrd="1" destOrd="0" parTransId="{8A522957-CD53-4DB5-8BAF-E87B390F525F}" sibTransId="{9B9EB377-06CD-4038-84E0-2C1BC8111929}"/>
    <dgm:cxn modelId="{795E5BD8-6104-45EF-98B0-F955AF84BCF5}" type="presParOf" srcId="{056F0CDA-186A-45D0-9BCD-9E5C4E513C42}" destId="{3992AECF-41CA-416F-B722-78705CB1DE4B}" srcOrd="0" destOrd="0" presId="urn:microsoft.com/office/officeart/2005/8/layout/vList5"/>
    <dgm:cxn modelId="{4ABFB310-4BC8-40C7-B431-73D945ED4F90}" type="presParOf" srcId="{3992AECF-41CA-416F-B722-78705CB1DE4B}" destId="{407941A3-D756-4D3A-AEB5-BF286D82D92F}" srcOrd="0" destOrd="0" presId="urn:microsoft.com/office/officeart/2005/8/layout/vList5"/>
    <dgm:cxn modelId="{411EEDBD-500E-4139-8973-36C2593FA203}" type="presParOf" srcId="{056F0CDA-186A-45D0-9BCD-9E5C4E513C42}" destId="{46A730B4-BDC6-4C09-ADFD-D9A809FA82D2}" srcOrd="1" destOrd="0" presId="urn:microsoft.com/office/officeart/2005/8/layout/vList5"/>
    <dgm:cxn modelId="{B1079740-0C46-4BA7-897C-03E5558C80ED}" type="presParOf" srcId="{056F0CDA-186A-45D0-9BCD-9E5C4E513C42}" destId="{7FF64B5B-B3F7-4199-AF92-F86DEE8E0DAD}" srcOrd="2" destOrd="0" presId="urn:microsoft.com/office/officeart/2005/8/layout/vList5"/>
    <dgm:cxn modelId="{75F97D8B-A054-47EC-9DA5-E5ED8F1877F8}" type="presParOf" srcId="{7FF64B5B-B3F7-4199-AF92-F86DEE8E0DAD}" destId="{C6E7AF49-2FB2-4936-BB17-0FC00228E821}" srcOrd="0" destOrd="0" presId="urn:microsoft.com/office/officeart/2005/8/layout/vList5"/>
    <dgm:cxn modelId="{A7421F25-7882-4811-BF6E-36C41277DB43}" type="presParOf" srcId="{7FF64B5B-B3F7-4199-AF92-F86DEE8E0DAD}" destId="{638DDF13-D320-48D2-A591-AEC006F3CF0C}" srcOrd="1" destOrd="0" presId="urn:microsoft.com/office/officeart/2005/8/layout/vList5"/>
    <dgm:cxn modelId="{262A6ABC-F4C3-4BE4-8CAF-AF1AF372AA25}" type="presParOf" srcId="{056F0CDA-186A-45D0-9BCD-9E5C4E513C42}" destId="{929FCB65-EC32-48C2-93C6-BA0771882B95}" srcOrd="3" destOrd="0" presId="urn:microsoft.com/office/officeart/2005/8/layout/vList5"/>
    <dgm:cxn modelId="{7BFD0C8F-18E8-4C7D-8FE2-2346D36AA468}" type="presParOf" srcId="{056F0CDA-186A-45D0-9BCD-9E5C4E513C42}" destId="{5643FFAB-47ED-40D7-B409-4547BC34F8D2}" srcOrd="4" destOrd="0" presId="urn:microsoft.com/office/officeart/2005/8/layout/vList5"/>
    <dgm:cxn modelId="{FC189FAF-65C8-44F5-BA27-28284BFA4F98}" type="presParOf" srcId="{5643FFAB-47ED-40D7-B409-4547BC34F8D2}" destId="{49CAF29C-72A5-4747-8650-6581174171DA}" srcOrd="0" destOrd="0" presId="urn:microsoft.com/office/officeart/2005/8/layout/vList5"/>
    <dgm:cxn modelId="{BD222F63-3B00-47B5-902B-9411A48CD0F1}" type="presParOf" srcId="{5643FFAB-47ED-40D7-B409-4547BC34F8D2}" destId="{1DD551D9-DED8-48A2-AB90-12C1C98DC871}" srcOrd="1" destOrd="0" presId="urn:microsoft.com/office/officeart/2005/8/layout/vList5"/>
    <dgm:cxn modelId="{1AF00D4B-A68D-487C-819E-40D10C27D883}" type="presParOf" srcId="{056F0CDA-186A-45D0-9BCD-9E5C4E513C42}" destId="{F5C0A9B1-0CEA-48C0-AAB4-6E3BCC943877}" srcOrd="5" destOrd="0" presId="urn:microsoft.com/office/officeart/2005/8/layout/vList5"/>
    <dgm:cxn modelId="{498BA452-896F-47F6-9C4E-DA0B98524322}" type="presParOf" srcId="{056F0CDA-186A-45D0-9BCD-9E5C4E513C42}" destId="{283E3D62-089F-4352-8CE9-33EF79DE02C2}" srcOrd="6" destOrd="0" presId="urn:microsoft.com/office/officeart/2005/8/layout/vList5"/>
    <dgm:cxn modelId="{33087BBE-CBE1-4E7F-83FE-0030407C1697}" type="presParOf" srcId="{283E3D62-089F-4352-8CE9-33EF79DE02C2}" destId="{18483A48-1644-4A6C-8A7A-B76EC8E643B8}" srcOrd="0" destOrd="0" presId="urn:microsoft.com/office/officeart/2005/8/layout/vList5"/>
    <dgm:cxn modelId="{EEADD7E5-91B6-4EEC-BEC0-245031F05F5F}" type="presParOf" srcId="{283E3D62-089F-4352-8CE9-33EF79DE02C2}" destId="{B76C4656-D0D4-4ABF-B6A1-5C81543F94F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941A3-D756-4D3A-AEB5-BF286D82D92F}">
      <dsp:nvSpPr>
        <dsp:cNvPr id="0" name=""/>
        <dsp:cNvSpPr/>
      </dsp:nvSpPr>
      <dsp:spPr>
        <a:xfrm>
          <a:off x="4634020" y="0"/>
          <a:ext cx="5174611" cy="1887098"/>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IN" sz="4800" b="1" kern="1200" dirty="0"/>
            <a:t>Methodology</a:t>
          </a:r>
          <a:endParaRPr lang="en-IN" sz="4800" kern="1200" dirty="0"/>
        </a:p>
      </dsp:txBody>
      <dsp:txXfrm>
        <a:off x="4726141" y="92121"/>
        <a:ext cx="4990369" cy="1702856"/>
      </dsp:txXfrm>
    </dsp:sp>
    <dsp:sp modelId="{638DDF13-D320-48D2-A591-AEC006F3CF0C}">
      <dsp:nvSpPr>
        <dsp:cNvPr id="0" name=""/>
        <dsp:cNvSpPr/>
      </dsp:nvSpPr>
      <dsp:spPr>
        <a:xfrm rot="5400000">
          <a:off x="9019427" y="-1670728"/>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AutoNum type="arabicPeriod"/>
          </a:pPr>
          <a:r>
            <a:rPr lang="en-US" sz="1700" kern="1200" dirty="0"/>
            <a:t>Investigate multiple hybrid adder architectures, including Brent-Kung Adders (BKAs), Kogge Stone Adder(KSA), Ling Adders, Sparse Kogge stone Adder(SKSA) and various combinations.</a:t>
          </a:r>
        </a:p>
        <a:p>
          <a:pPr marL="171450" lvl="1" indent="-171450" algn="l" defTabSz="755650">
            <a:lnSpc>
              <a:spcPct val="90000"/>
            </a:lnSpc>
            <a:spcBef>
              <a:spcPct val="0"/>
            </a:spcBef>
            <a:spcAft>
              <a:spcPct val="15000"/>
            </a:spcAft>
            <a:buFont typeface="+mj-lt"/>
            <a:buAutoNum type="arabicPeriod"/>
          </a:pPr>
          <a:r>
            <a:rPr lang="en-US" sz="1700" kern="1200"/>
            <a:t>Employ simulation tools to assess area, delay, and power consumption for each architecture.</a:t>
          </a:r>
        </a:p>
      </dsp:txBody>
      <dsp:txXfrm rot="-5400000">
        <a:off x="5174612" y="2247783"/>
        <a:ext cx="9125614" cy="1362287"/>
      </dsp:txXfrm>
    </dsp:sp>
    <dsp:sp modelId="{C6E7AF49-2FB2-4936-BB17-0FC00228E821}">
      <dsp:nvSpPr>
        <dsp:cNvPr id="0" name=""/>
        <dsp:cNvSpPr/>
      </dsp:nvSpPr>
      <dsp:spPr>
        <a:xfrm>
          <a:off x="0" y="1985377"/>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[1]Hybrid Adder Design:</a:t>
          </a:r>
          <a:endParaRPr lang="en-IN" sz="4800" kern="1200" dirty="0"/>
        </a:p>
      </dsp:txBody>
      <dsp:txXfrm>
        <a:off x="92121" y="2077498"/>
        <a:ext cx="4990369" cy="1702856"/>
      </dsp:txXfrm>
    </dsp:sp>
    <dsp:sp modelId="{1DD551D9-DED8-48A2-AB90-12C1C98DC871}">
      <dsp:nvSpPr>
        <dsp:cNvPr id="0" name=""/>
        <dsp:cNvSpPr/>
      </dsp:nvSpPr>
      <dsp:spPr>
        <a:xfrm rot="5400000">
          <a:off x="9019427" y="310725"/>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AutoNum type="arabicPeriod"/>
          </a:pPr>
          <a:r>
            <a:rPr lang="en-US" sz="1700" kern="1200" dirty="0"/>
            <a:t>Explore various traditional multiplier and integrating them with the selected hybrid adders.</a:t>
          </a:r>
        </a:p>
        <a:p>
          <a:pPr marL="171450" lvl="1" indent="-171450" algn="l" defTabSz="755650">
            <a:lnSpc>
              <a:spcPct val="90000"/>
            </a:lnSpc>
            <a:spcBef>
              <a:spcPct val="0"/>
            </a:spcBef>
            <a:spcAft>
              <a:spcPct val="15000"/>
            </a:spcAft>
            <a:buFont typeface="+mj-lt"/>
            <a:buAutoNum type="arabicPeriod"/>
          </a:pPr>
          <a:r>
            <a:rPr lang="en-US" sz="1700" kern="1200" dirty="0"/>
            <a:t>Evaluate trade-offs between performance and computational complexity to identify the most efficient multiplier design.</a:t>
          </a:r>
        </a:p>
      </dsp:txBody>
      <dsp:txXfrm rot="-5400000">
        <a:off x="5174612" y="4229236"/>
        <a:ext cx="9125614" cy="1362287"/>
      </dsp:txXfrm>
    </dsp:sp>
    <dsp:sp modelId="{49CAF29C-72A5-4747-8650-6581174171DA}">
      <dsp:nvSpPr>
        <dsp:cNvPr id="0" name=""/>
        <dsp:cNvSpPr/>
      </dsp:nvSpPr>
      <dsp:spPr>
        <a:xfrm>
          <a:off x="0" y="3966830"/>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[2]Hybrid Multiplier Design:</a:t>
          </a:r>
          <a:endParaRPr lang="en-IN" sz="4800" kern="1200" dirty="0"/>
        </a:p>
      </dsp:txBody>
      <dsp:txXfrm>
        <a:off x="92121" y="4058951"/>
        <a:ext cx="4990369" cy="1702856"/>
      </dsp:txXfrm>
    </dsp:sp>
    <dsp:sp modelId="{B76C4656-D0D4-4ABF-B6A1-5C81543F94FD}">
      <dsp:nvSpPr>
        <dsp:cNvPr id="0" name=""/>
        <dsp:cNvSpPr/>
      </dsp:nvSpPr>
      <dsp:spPr>
        <a:xfrm rot="5400000">
          <a:off x="9019427" y="2292179"/>
          <a:ext cx="1509679" cy="91993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AutoNum type="arabicPeriod"/>
          </a:pPr>
          <a:r>
            <a:rPr lang="en-US" sz="1700" kern="1200"/>
            <a:t>Select the optimal adder–multiplier pair based on comprehensive analysis of area, speed, and power consumption.</a:t>
          </a:r>
        </a:p>
        <a:p>
          <a:pPr marL="171450" lvl="1" indent="-171450" algn="l" defTabSz="755650">
            <a:lnSpc>
              <a:spcPct val="90000"/>
            </a:lnSpc>
            <a:spcBef>
              <a:spcPct val="0"/>
            </a:spcBef>
            <a:spcAft>
              <a:spcPct val="15000"/>
            </a:spcAft>
            <a:buFont typeface="+mj-lt"/>
            <a:buAutoNum type="arabicPeriod"/>
          </a:pPr>
          <a:r>
            <a:rPr lang="en-US" sz="1700" kern="1200"/>
            <a:t>Develop a tailored filter structure incorporating the chosen hybrid adder and multiplier modules.</a:t>
          </a:r>
        </a:p>
        <a:p>
          <a:pPr marL="171450" lvl="1" indent="-171450" algn="l" defTabSz="755650">
            <a:lnSpc>
              <a:spcPct val="90000"/>
            </a:lnSpc>
            <a:spcBef>
              <a:spcPct val="0"/>
            </a:spcBef>
            <a:spcAft>
              <a:spcPct val="15000"/>
            </a:spcAft>
            <a:buFont typeface="+mj-lt"/>
            <a:buAutoNum type="arabicPeriod"/>
          </a:pPr>
          <a:r>
            <a:rPr lang="en-US" sz="1700" kern="1200"/>
            <a:t>Validate the functionality of the proposed FIR filter through rigorous simulation and testing.</a:t>
          </a:r>
        </a:p>
      </dsp:txBody>
      <dsp:txXfrm rot="-5400000">
        <a:off x="5174612" y="6210690"/>
        <a:ext cx="9125614" cy="1362287"/>
      </dsp:txXfrm>
    </dsp:sp>
    <dsp:sp modelId="{18483A48-1644-4A6C-8A7A-B76EC8E643B8}">
      <dsp:nvSpPr>
        <dsp:cNvPr id="0" name=""/>
        <dsp:cNvSpPr/>
      </dsp:nvSpPr>
      <dsp:spPr>
        <a:xfrm>
          <a:off x="0" y="5948284"/>
          <a:ext cx="5174611" cy="1887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Font typeface="+mj-lt"/>
            <a:buNone/>
          </a:pPr>
          <a:r>
            <a:rPr lang="en-IN" sz="4800" b="1" kern="1200" dirty="0"/>
            <a:t>[3]FIR Filter Optimization:</a:t>
          </a:r>
          <a:endParaRPr lang="en-IN" sz="4800" kern="1200" dirty="0"/>
        </a:p>
      </dsp:txBody>
      <dsp:txXfrm>
        <a:off x="92121" y="6040405"/>
        <a:ext cx="4990369" cy="17028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57:39.559"/>
    </inkml:context>
    <inkml:brush xml:id="br0">
      <inkml:brushProperty name="width" value="0.05" units="cm"/>
      <inkml:brushProperty name="height" value="0.05" units="cm"/>
    </inkml:brush>
  </inkml:definitions>
  <inkml:trace contextRef="#ctx0" brushRef="#br0">1 0 24575,'2'3'0,"-1"-1"0,1 1 0,0-1 0,0 0 0,0 0 0,0 0 0,0 0 0,1 0 0,-1 0 0,1 0 0,-1-1 0,1 1 0,0-1 0,-1 0 0,4 1 0,2 3 0,232 141 0,-146-83 0,-68-44 0,0-1 0,2-2 0,0 0 0,43 17 0,-20-13 0,-1 3 0,50 31 0,5 3 0,-13-10 0,-10-4 0,2-3 0,99 31 0,234 68 0,-262-92-1365,-133-40-5461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99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7546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0B4F9-C8AA-8D11-3D7B-F5D9A0777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3106D-A652-4A0E-9936-36F650DEF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EE5CA-4085-D081-6F00-992463DE5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52C24-3D60-9310-CB83-C60F372F5D3A}"/>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4751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03193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2529-28BB-B2F7-EDD0-B48C52D09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9DFB7-14CC-94AE-09E9-E41C563203FF}"/>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4A4601B-AB70-2726-E5B0-E24B5C81F071}"/>
              </a:ext>
            </a:extLst>
          </p:cNvPr>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40394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4152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90.png"/><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0.png"/><Relationship Id="rId5" Type="http://schemas.openxmlformats.org/officeDocument/2006/relationships/customXml" Target="../ink/ink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90.png"/><Relationship Id="rId4" Type="http://schemas.openxmlformats.org/officeDocument/2006/relationships/customXml" Target="../ink/ink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customXml" Target="../ink/ink4.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customXml" Target="../ink/ink5.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doi.org/10.1007/s11265-023-01634-0" TargetMode="External"/><Relationship Id="rId3" Type="http://schemas.openxmlformats.org/officeDocument/2006/relationships/image" Target="../media/image4.jpg"/><Relationship Id="rId7" Type="http://schemas.openxmlformats.org/officeDocument/2006/relationships/hyperlink" Target="https://doi.org/10.1109/ICCES49357.2022.00034" TargetMode="External"/><Relationship Id="rId12" Type="http://schemas.openxmlformats.org/officeDocument/2006/relationships/hyperlink" Target="https://doi.org/10.1109/ICCES49357.2023.00034"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doi.org/10.1016/j.matpr.2021.01.123" TargetMode="External"/><Relationship Id="rId11" Type="http://schemas.openxmlformats.org/officeDocument/2006/relationships/hyperlink" Target="https://doi.org/10.5370/JEET.2022.17.6.2345" TargetMode="External"/><Relationship Id="rId5" Type="http://schemas.openxmlformats.org/officeDocument/2006/relationships/hyperlink" Target="https://doi.org/10.5370/JEET.2022.17.3.392" TargetMode="External"/><Relationship Id="rId10" Type="http://schemas.openxmlformats.org/officeDocument/2006/relationships/hyperlink" Target="https://doi.org/10.1038/s41598-022-12345-6" TargetMode="External"/><Relationship Id="rId4" Type="http://schemas.openxmlformats.org/officeDocument/2006/relationships/hyperlink" Target="https://doi.org/10.1080/00207217.2023.2171234" TargetMode="External"/><Relationship Id="rId9" Type="http://schemas.openxmlformats.org/officeDocument/2006/relationships/hyperlink" Target="https://doi.org/10.17577/IJERTV11IS05012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blog.getcompass.ai/appreciation-thank-you-message/" TargetMode="External"/><Relationship Id="rId5" Type="http://schemas.openxmlformats.org/officeDocument/2006/relationships/image" Target="../media/image5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A0B22-31E9-7A96-0D5E-81C13A5E309B}"/>
              </a:ext>
            </a:extLst>
          </p:cNvPr>
          <p:cNvPicPr>
            <a:picLocks noChangeAspect="1"/>
          </p:cNvPicPr>
          <p:nvPr/>
        </p:nvPicPr>
        <p:blipFill>
          <a:blip r:embed="rId3"/>
          <a:stretch>
            <a:fillRect/>
          </a:stretch>
        </p:blipFill>
        <p:spPr>
          <a:xfrm>
            <a:off x="0" y="11151"/>
            <a:ext cx="14630400" cy="8229600"/>
          </a:xfrm>
          <a:prstGeom prst="rect">
            <a:avLst/>
          </a:prstGeom>
        </p:spPr>
      </p:pic>
      <p:sp>
        <p:nvSpPr>
          <p:cNvPr id="16" name="TextBox 15">
            <a:extLst>
              <a:ext uri="{FF2B5EF4-FFF2-40B4-BE49-F238E27FC236}">
                <a16:creationId xmlns:a16="http://schemas.microsoft.com/office/drawing/2014/main" id="{7F4FA7D7-83AE-BA4B-70F1-E467F4A6CB10}"/>
              </a:ext>
            </a:extLst>
          </p:cNvPr>
          <p:cNvSpPr txBox="1"/>
          <p:nvPr/>
        </p:nvSpPr>
        <p:spPr>
          <a:xfrm>
            <a:off x="9344453" y="5860659"/>
            <a:ext cx="4482714" cy="1200329"/>
          </a:xfrm>
          <a:prstGeom prst="rect">
            <a:avLst/>
          </a:prstGeom>
          <a:noFill/>
        </p:spPr>
        <p:txBody>
          <a:bodyPr wrap="square" rtlCol="0">
            <a:spAutoFit/>
          </a:bodyPr>
          <a:lstStyle/>
          <a:p>
            <a:pPr algn="ctr"/>
            <a:r>
              <a:rPr lang="en-US" b="1" dirty="0">
                <a:solidFill>
                  <a:schemeClr val="accent4"/>
                </a:solidFill>
                <a:latin typeface="Times New Roman" panose="02020603050405020304" pitchFamily="18" charset="0"/>
                <a:cs typeface="Times New Roman" panose="02020603050405020304" pitchFamily="18" charset="0"/>
              </a:rPr>
              <a:t>Under The Guidance of</a:t>
            </a:r>
            <a:r>
              <a:rPr lang="en-US" b="1" dirty="0">
                <a:latin typeface="Times New Roman" panose="02020603050405020304" pitchFamily="18" charset="0"/>
                <a:cs typeface="Times New Roman" panose="02020603050405020304" pitchFamily="18" charset="0"/>
              </a:rPr>
              <a:t>:</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Mr. N. Srinivasa Naidu</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Assistant Professor</a:t>
            </a:r>
          </a:p>
          <a:p>
            <a:pPr algn="ctr"/>
            <a:r>
              <a:rPr lang="en-US" dirty="0">
                <a:solidFill>
                  <a:schemeClr val="bg1">
                    <a:lumMod val="85000"/>
                  </a:schemeClr>
                </a:solidFill>
                <a:latin typeface="Times New Roman" panose="02020603050405020304" pitchFamily="18" charset="0"/>
                <a:cs typeface="Times New Roman" panose="02020603050405020304" pitchFamily="18" charset="0"/>
              </a:rPr>
              <a:t>B.Tech, M.Tech, (Ph.D)</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F6A510A-ACA7-2D5D-3437-2551FC88209B}"/>
              </a:ext>
            </a:extLst>
          </p:cNvPr>
          <p:cNvPicPr>
            <a:picLocks noChangeAspect="1"/>
          </p:cNvPicPr>
          <p:nvPr/>
        </p:nvPicPr>
        <p:blipFill>
          <a:blip r:embed="rId4"/>
          <a:stretch>
            <a:fillRect/>
          </a:stretch>
        </p:blipFill>
        <p:spPr>
          <a:xfrm>
            <a:off x="6072513" y="1977679"/>
            <a:ext cx="2264655" cy="2260567"/>
          </a:xfrm>
          <a:prstGeom prst="rect">
            <a:avLst/>
          </a:prstGeom>
        </p:spPr>
      </p:pic>
      <p:sp>
        <p:nvSpPr>
          <p:cNvPr id="13" name="TextBox 12">
            <a:extLst>
              <a:ext uri="{FF2B5EF4-FFF2-40B4-BE49-F238E27FC236}">
                <a16:creationId xmlns:a16="http://schemas.microsoft.com/office/drawing/2014/main" id="{A482DCC4-92C2-4FB6-8A45-4B8F05DE1B62}"/>
              </a:ext>
            </a:extLst>
          </p:cNvPr>
          <p:cNvSpPr txBox="1"/>
          <p:nvPr/>
        </p:nvSpPr>
        <p:spPr>
          <a:xfrm>
            <a:off x="393223" y="853141"/>
            <a:ext cx="14237177" cy="630942"/>
          </a:xfrm>
          <a:prstGeom prst="rect">
            <a:avLst/>
          </a:prstGeom>
          <a:noFill/>
        </p:spPr>
        <p:txBody>
          <a:bodyPr wrap="square" rtlCol="0">
            <a:spAutoFit/>
          </a:bodyPr>
          <a:lstStyle/>
          <a:p>
            <a:pPr algn="ctr"/>
            <a:r>
              <a:rPr lang="en-US" sz="3500" b="1" dirty="0">
                <a:solidFill>
                  <a:schemeClr val="accent4"/>
                </a:solidFill>
                <a:latin typeface="Times New Roman" panose="02020603050405020304" pitchFamily="18" charset="0"/>
                <a:cs typeface="Times New Roman" panose="02020603050405020304" pitchFamily="18" charset="0"/>
              </a:rPr>
              <a:t>Enhanced FIR Filter Design Using Hybrid Adders and Multipliers</a:t>
            </a:r>
          </a:p>
        </p:txBody>
      </p:sp>
      <p:sp>
        <p:nvSpPr>
          <p:cNvPr id="17" name="TextBox 16">
            <a:extLst>
              <a:ext uri="{FF2B5EF4-FFF2-40B4-BE49-F238E27FC236}">
                <a16:creationId xmlns:a16="http://schemas.microsoft.com/office/drawing/2014/main" id="{74E4A143-875C-F4F9-AD89-4025A7AD8C9C}"/>
              </a:ext>
            </a:extLst>
          </p:cNvPr>
          <p:cNvSpPr txBox="1"/>
          <p:nvPr/>
        </p:nvSpPr>
        <p:spPr>
          <a:xfrm>
            <a:off x="3094814" y="4433648"/>
            <a:ext cx="8440773"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Department of Electronics and Communication Engineering</a:t>
            </a:r>
            <a:endParaRPr kumimoji="0" lang="en-IN"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D681751-5EBC-8C1E-7A45-73B639BF51B7}"/>
              </a:ext>
            </a:extLst>
          </p:cNvPr>
          <p:cNvSpPr txBox="1"/>
          <p:nvPr/>
        </p:nvSpPr>
        <p:spPr>
          <a:xfrm>
            <a:off x="803233" y="5860659"/>
            <a:ext cx="3674174" cy="1477328"/>
          </a:xfrm>
          <a:prstGeom prst="rect">
            <a:avLst/>
          </a:prstGeom>
          <a:noFill/>
        </p:spPr>
        <p:txBody>
          <a:bodyPr wrap="square" rtlCol="0">
            <a:spAutoFit/>
          </a:bodyPr>
          <a:lstStyle/>
          <a:p>
            <a:pPr marL="0" algn="just" rtl="0" eaLnBrk="1" fontAlgn="t" latinLnBrk="0" hangingPunct="1">
              <a:spcBef>
                <a:spcPts val="0"/>
              </a:spcBef>
              <a:spcAft>
                <a:spcPts val="0"/>
              </a:spcAft>
            </a:pPr>
            <a:r>
              <a:rPr lang="en-US" b="1" dirty="0">
                <a:solidFill>
                  <a:srgbClr val="FFC000"/>
                </a:solidFill>
                <a:latin typeface="Times New Roman" panose="02020603050405020304" pitchFamily="18" charset="0"/>
                <a:cs typeface="Times New Roman" panose="02020603050405020304" pitchFamily="18" charset="0"/>
              </a:rPr>
              <a:t>Presented by:</a:t>
            </a:r>
          </a:p>
          <a:p>
            <a:pPr marL="0" algn="just" rtl="0" eaLnBrk="1" fontAlgn="t" latinLnBrk="0" hangingPunct="1">
              <a:spcBef>
                <a:spcPts val="0"/>
              </a:spcBef>
              <a:spcAft>
                <a:spcPts val="0"/>
              </a:spcAft>
            </a:pPr>
            <a:r>
              <a:rPr lang="en-US" dirty="0">
                <a:solidFill>
                  <a:srgbClr val="D9D9D9"/>
                </a:solidFill>
                <a:latin typeface="Times New Roman" panose="02020603050405020304" pitchFamily="18" charset="0"/>
                <a:cs typeface="Times New Roman" panose="02020603050405020304" pitchFamily="18" charset="0"/>
              </a:rPr>
              <a:t>P. Tarun 		A21126512164</a:t>
            </a:r>
          </a:p>
          <a:p>
            <a:pPr marL="0" algn="just" rtl="0" eaLnBrk="1" fontAlgn="t" latinLnBrk="0" hangingPunct="1">
              <a:spcBef>
                <a:spcPts val="0"/>
              </a:spcBef>
              <a:spcAft>
                <a:spcPts val="0"/>
              </a:spcAft>
            </a:pPr>
            <a:r>
              <a:rPr lang="en-US" sz="1800" b="0" i="0" u="none" strike="noStrike" dirty="0">
                <a:solidFill>
                  <a:srgbClr val="D9D9D9"/>
                </a:solidFill>
                <a:effectLst/>
                <a:latin typeface="Times New Roman" panose="02020603050405020304" pitchFamily="18" charset="0"/>
                <a:cs typeface="Times New Roman" panose="02020603050405020304" pitchFamily="18" charset="0"/>
              </a:rPr>
              <a:t>P. Rohan Kumar 	A21126512162</a:t>
            </a:r>
          </a:p>
          <a:p>
            <a:pPr marL="0" algn="just" rtl="0" eaLnBrk="1" fontAlgn="t" latinLnBrk="0" hangingPunct="1">
              <a:spcBef>
                <a:spcPts val="0"/>
              </a:spcBef>
              <a:spcAft>
                <a:spcPts val="0"/>
              </a:spcAft>
            </a:pPr>
            <a:r>
              <a:rPr lang="en-US" dirty="0">
                <a:solidFill>
                  <a:srgbClr val="D9D9D9"/>
                </a:solidFill>
                <a:latin typeface="Times New Roman" panose="02020603050405020304" pitchFamily="18" charset="0"/>
                <a:cs typeface="Times New Roman" panose="02020603050405020304" pitchFamily="18" charset="0"/>
              </a:rPr>
              <a:t>L. Sanjay	 	A21126512150</a:t>
            </a:r>
          </a:p>
          <a:p>
            <a:pPr marL="0" algn="just" rtl="0" eaLnBrk="1" fontAlgn="t" latinLnBrk="0" hangingPunct="1">
              <a:spcBef>
                <a:spcPts val="0"/>
              </a:spcBef>
              <a:spcAft>
                <a:spcPts val="0"/>
              </a:spcAft>
            </a:pPr>
            <a:r>
              <a:rPr lang="en-US" sz="1800" b="0" i="0" u="none" strike="noStrike" dirty="0">
                <a:solidFill>
                  <a:srgbClr val="D9D9D9"/>
                </a:solidFill>
                <a:effectLst/>
                <a:latin typeface="Times New Roman" panose="02020603050405020304" pitchFamily="18" charset="0"/>
                <a:cs typeface="Times New Roman" panose="02020603050405020304" pitchFamily="18" charset="0"/>
              </a:rPr>
              <a:t>K. Himakar 	A21126512148</a:t>
            </a:r>
            <a:endParaRPr lang="en-IN" sz="18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301CC-F164-9F54-D561-10E2A8236C21}"/>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DABDF98-CE43-7290-FC0A-1B5021E98E1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0A1C3CD-8898-68DD-347E-A1FF26764D81}"/>
              </a:ext>
            </a:extLst>
          </p:cNvPr>
          <p:cNvPicPr>
            <a:picLocks noChangeAspect="1"/>
          </p:cNvPicPr>
          <p:nvPr/>
        </p:nvPicPr>
        <p:blipFill>
          <a:blip r:embed="rId3"/>
          <a:stretch>
            <a:fillRect/>
          </a:stretch>
        </p:blipFill>
        <p:spPr>
          <a:xfrm>
            <a:off x="0" y="0"/>
            <a:ext cx="14630400" cy="8229600"/>
          </a:xfrm>
          <a:prstGeom prst="rect">
            <a:avLst/>
          </a:prstGeom>
        </p:spPr>
      </p:pic>
      <p:sp>
        <p:nvSpPr>
          <p:cNvPr id="9" name="Rectangle 8">
            <a:extLst>
              <a:ext uri="{FF2B5EF4-FFF2-40B4-BE49-F238E27FC236}">
                <a16:creationId xmlns:a16="http://schemas.microsoft.com/office/drawing/2014/main" id="{5D2DA709-84B7-4C87-AD3B-6C177CB33BDA}"/>
              </a:ext>
            </a:extLst>
          </p:cNvPr>
          <p:cNvSpPr/>
          <p:nvPr/>
        </p:nvSpPr>
        <p:spPr>
          <a:xfrm>
            <a:off x="1048215" y="1583473"/>
            <a:ext cx="12533970" cy="5943600"/>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7B46468-69F4-32C7-CF5F-7AC33970F3EA}"/>
              </a:ext>
            </a:extLst>
          </p:cNvPr>
          <p:cNvSpPr txBox="1"/>
          <p:nvPr/>
        </p:nvSpPr>
        <p:spPr>
          <a:xfrm>
            <a:off x="4460487" y="591015"/>
            <a:ext cx="6356195" cy="523220"/>
          </a:xfrm>
          <a:prstGeom prst="rect">
            <a:avLst/>
          </a:prstGeom>
          <a:noFill/>
        </p:spPr>
        <p:txBody>
          <a:bodyPr wrap="square" rtlCol="0">
            <a:spAutoFit/>
          </a:bodyPr>
          <a:lstStyle/>
          <a:p>
            <a:pPr algn="ctr"/>
            <a:r>
              <a:rPr lang="en-IN" sz="2800" dirty="0">
                <a:solidFill>
                  <a:schemeClr val="bg1"/>
                </a:solidFill>
              </a:rPr>
              <a:t>FPGA BOARD USED FOR SIMULATION</a:t>
            </a:r>
          </a:p>
        </p:txBody>
      </p:sp>
    </p:spTree>
    <p:extLst>
      <p:ext uri="{BB962C8B-B14F-4D97-AF65-F5344CB8AC3E}">
        <p14:creationId xmlns:p14="http://schemas.microsoft.com/office/powerpoint/2010/main" val="400743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80AEC-B90E-7EB8-E19F-843E13C7577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6D75D6F-7AA4-EDE9-C779-DD4BACE2BDC5}"/>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1BC94037-8F86-49FA-27C9-84E06F41ED13}"/>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7B018239-B1D2-2723-A807-08364183ECB0}"/>
              </a:ext>
            </a:extLst>
          </p:cNvPr>
          <p:cNvSpPr txBox="1"/>
          <p:nvPr/>
        </p:nvSpPr>
        <p:spPr>
          <a:xfrm>
            <a:off x="1266581" y="304311"/>
            <a:ext cx="11918819" cy="523220"/>
          </a:xfrm>
          <a:prstGeom prst="rect">
            <a:avLst/>
          </a:prstGeom>
          <a:noFill/>
        </p:spPr>
        <p:txBody>
          <a:bodyPr wrap="square" rtlCol="0">
            <a:spAutoFit/>
          </a:bodyPr>
          <a:lstStyle/>
          <a:p>
            <a:pPr algn="ctr"/>
            <a:r>
              <a:rPr lang="en-IN" sz="2800" dirty="0">
                <a:solidFill>
                  <a:schemeClr val="accent4"/>
                </a:solidFill>
                <a:latin typeface="Times New Roman" panose="02020603050405020304" pitchFamily="18" charset="0"/>
                <a:cs typeface="Times New Roman" panose="02020603050405020304" pitchFamily="18" charset="0"/>
              </a:rPr>
              <a:t>16 Bit Adders</a:t>
            </a:r>
            <a:endParaRPr lang="en-IN" sz="2800" dirty="0"/>
          </a:p>
        </p:txBody>
      </p:sp>
      <p:graphicFrame>
        <p:nvGraphicFramePr>
          <p:cNvPr id="2" name="Table 1">
            <a:extLst>
              <a:ext uri="{FF2B5EF4-FFF2-40B4-BE49-F238E27FC236}">
                <a16:creationId xmlns:a16="http://schemas.microsoft.com/office/drawing/2014/main" id="{CFAED731-9FE1-E75A-4FF6-B6F18334D8AD}"/>
              </a:ext>
            </a:extLst>
          </p:cNvPr>
          <p:cNvGraphicFramePr>
            <a:graphicFrameLocks noGrp="1"/>
          </p:cNvGraphicFramePr>
          <p:nvPr>
            <p:extLst>
              <p:ext uri="{D42A27DB-BD31-4B8C-83A1-F6EECF244321}">
                <p14:modId xmlns:p14="http://schemas.microsoft.com/office/powerpoint/2010/main" val="1151050478"/>
              </p:ext>
            </p:extLst>
          </p:nvPr>
        </p:nvGraphicFramePr>
        <p:xfrm>
          <a:off x="1071510" y="1001724"/>
          <a:ext cx="13022443" cy="6020866"/>
        </p:xfrm>
        <a:graphic>
          <a:graphicData uri="http://schemas.openxmlformats.org/drawingml/2006/table">
            <a:tbl>
              <a:tblPr firstRow="1" firstCol="1" bandRow="1">
                <a:tableStyleId>{21E4AEA4-8DFA-4A89-87EB-49C32662AFE0}</a:tableStyleId>
              </a:tblPr>
              <a:tblGrid>
                <a:gridCol w="1860349">
                  <a:extLst>
                    <a:ext uri="{9D8B030D-6E8A-4147-A177-3AD203B41FA5}">
                      <a16:colId xmlns:a16="http://schemas.microsoft.com/office/drawing/2014/main" val="862135815"/>
                    </a:ext>
                  </a:extLst>
                </a:gridCol>
                <a:gridCol w="2467093">
                  <a:extLst>
                    <a:ext uri="{9D8B030D-6E8A-4147-A177-3AD203B41FA5}">
                      <a16:colId xmlns:a16="http://schemas.microsoft.com/office/drawing/2014/main" val="4267003121"/>
                    </a:ext>
                  </a:extLst>
                </a:gridCol>
                <a:gridCol w="1253605">
                  <a:extLst>
                    <a:ext uri="{9D8B030D-6E8A-4147-A177-3AD203B41FA5}">
                      <a16:colId xmlns:a16="http://schemas.microsoft.com/office/drawing/2014/main" val="1765802677"/>
                    </a:ext>
                  </a:extLst>
                </a:gridCol>
                <a:gridCol w="1860349">
                  <a:extLst>
                    <a:ext uri="{9D8B030D-6E8A-4147-A177-3AD203B41FA5}">
                      <a16:colId xmlns:a16="http://schemas.microsoft.com/office/drawing/2014/main" val="4212424133"/>
                    </a:ext>
                  </a:extLst>
                </a:gridCol>
                <a:gridCol w="1860349">
                  <a:extLst>
                    <a:ext uri="{9D8B030D-6E8A-4147-A177-3AD203B41FA5}">
                      <a16:colId xmlns:a16="http://schemas.microsoft.com/office/drawing/2014/main" val="1410790594"/>
                    </a:ext>
                  </a:extLst>
                </a:gridCol>
                <a:gridCol w="1860349">
                  <a:extLst>
                    <a:ext uri="{9D8B030D-6E8A-4147-A177-3AD203B41FA5}">
                      <a16:colId xmlns:a16="http://schemas.microsoft.com/office/drawing/2014/main" val="585650983"/>
                    </a:ext>
                  </a:extLst>
                </a:gridCol>
                <a:gridCol w="1860349">
                  <a:extLst>
                    <a:ext uri="{9D8B030D-6E8A-4147-A177-3AD203B41FA5}">
                      <a16:colId xmlns:a16="http://schemas.microsoft.com/office/drawing/2014/main" val="49883147"/>
                    </a:ext>
                  </a:extLst>
                </a:gridCol>
              </a:tblGrid>
              <a:tr h="1472651">
                <a:tc>
                  <a:txBody>
                    <a:bodyPr/>
                    <a:lstStyle/>
                    <a:p>
                      <a:pPr algn="ctr">
                        <a:lnSpc>
                          <a:spcPct val="107000"/>
                        </a:lnSpc>
                        <a:spcAft>
                          <a:spcPts val="800"/>
                        </a:spcAft>
                        <a:buNone/>
                      </a:pPr>
                      <a:r>
                        <a:rPr lang="en-IN" sz="2000" kern="100" dirty="0">
                          <a:effectLst/>
                        </a:rPr>
                        <a:t>Type</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Adder</a:t>
                      </a:r>
                      <a:endParaRPr lang="en-IN" sz="1600" kern="100" dirty="0">
                        <a:effectLst/>
                      </a:endParaRPr>
                    </a:p>
                    <a:p>
                      <a:pPr algn="ctr">
                        <a:lnSpc>
                          <a:spcPct val="107000"/>
                        </a:lnSpc>
                        <a:spcAft>
                          <a:spcPts val="800"/>
                        </a:spcAft>
                        <a:buNone/>
                      </a:pPr>
                      <a:r>
                        <a:rPr lang="en-IN" sz="2000" kern="100" dirty="0">
                          <a:effectLst/>
                        </a:rPr>
                        <a:t>Name</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Total Power (W)</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Delay (ns)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Power delay product</a:t>
                      </a:r>
                      <a:endParaRPr lang="en-IN" sz="1600" kern="100">
                        <a:effectLst/>
                      </a:endParaRPr>
                    </a:p>
                    <a:p>
                      <a:pPr algn="ctr">
                        <a:lnSpc>
                          <a:spcPct val="107000"/>
                        </a:lnSpc>
                        <a:spcAft>
                          <a:spcPts val="800"/>
                        </a:spcAft>
                        <a:buNone/>
                      </a:pPr>
                      <a:r>
                        <a:rPr lang="en-IN" sz="2000" kern="100">
                          <a:effectLst/>
                        </a:rPr>
                        <a:t> </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Slice</a:t>
                      </a:r>
                      <a:endParaRPr lang="en-IN" sz="1600" kern="100">
                        <a:effectLst/>
                      </a:endParaRPr>
                    </a:p>
                    <a:p>
                      <a:pPr algn="ctr">
                        <a:lnSpc>
                          <a:spcPct val="107000"/>
                        </a:lnSpc>
                        <a:spcAft>
                          <a:spcPts val="800"/>
                        </a:spcAft>
                        <a:buNone/>
                      </a:pPr>
                      <a:r>
                        <a:rPr lang="en-IN" sz="2000" kern="100">
                          <a:effectLst/>
                        </a:rPr>
                        <a:t>logic</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LUT</a:t>
                      </a:r>
                      <a:endParaRPr lang="en-IN" sz="1600" kern="100">
                        <a:effectLst/>
                      </a:endParaRPr>
                    </a:p>
                    <a:p>
                      <a:pPr algn="ctr">
                        <a:lnSpc>
                          <a:spcPct val="107000"/>
                        </a:lnSpc>
                        <a:spcAft>
                          <a:spcPts val="800"/>
                        </a:spcAft>
                        <a:buNone/>
                      </a:pPr>
                      <a:r>
                        <a:rPr lang="en-IN" sz="2000" kern="100">
                          <a:effectLst/>
                        </a:rPr>
                        <a:t>logic</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299461790"/>
                  </a:ext>
                </a:extLst>
              </a:tr>
              <a:tr h="400497">
                <a:tc rowSpan="4">
                  <a:txBody>
                    <a:bodyPr/>
                    <a:lstStyle/>
                    <a:p>
                      <a:pPr algn="ctr">
                        <a:lnSpc>
                          <a:spcPct val="107000"/>
                        </a:lnSpc>
                        <a:spcAft>
                          <a:spcPts val="800"/>
                        </a:spcAft>
                        <a:buNone/>
                      </a:pPr>
                      <a:r>
                        <a:rPr lang="en-IN" sz="2000" kern="100" dirty="0">
                          <a:effectLst/>
                        </a:rPr>
                        <a:t> </a:t>
                      </a:r>
                      <a:endParaRPr lang="en-IN" sz="1600" kern="100" dirty="0">
                        <a:effectLst/>
                      </a:endParaRPr>
                    </a:p>
                    <a:p>
                      <a:pPr algn="ctr">
                        <a:lnSpc>
                          <a:spcPct val="107000"/>
                        </a:lnSpc>
                        <a:spcAft>
                          <a:spcPts val="800"/>
                        </a:spcAft>
                        <a:buNone/>
                      </a:pPr>
                      <a:r>
                        <a:rPr lang="en-IN" sz="2000" kern="100" dirty="0">
                          <a:effectLst/>
                        </a:rPr>
                        <a:t>Conventional</a:t>
                      </a:r>
                      <a:endParaRPr lang="en-IN" sz="1600" kern="100" dirty="0">
                        <a:effectLst/>
                      </a:endParaRPr>
                    </a:p>
                    <a:p>
                      <a:pPr algn="ctr">
                        <a:lnSpc>
                          <a:spcPct val="107000"/>
                        </a:lnSpc>
                        <a:spcAft>
                          <a:spcPts val="800"/>
                        </a:spcAft>
                        <a:buNone/>
                      </a:pPr>
                      <a:r>
                        <a:rPr lang="en-IN" sz="2000" kern="100" dirty="0">
                          <a:effectLst/>
                        </a:rPr>
                        <a:t>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BKA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11.178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12.196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136.3268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a:effectLst/>
                        </a:rPr>
                        <a:t>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a:effectLst/>
                        </a:rPr>
                        <a:t>26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7929611"/>
                  </a:ext>
                </a:extLst>
              </a:tr>
              <a:tr h="400497">
                <a:tc vMerge="1">
                  <a:txBody>
                    <a:bodyPr/>
                    <a:lstStyle/>
                    <a:p>
                      <a:endParaRPr lang="en-IN"/>
                    </a:p>
                  </a:txBody>
                  <a:tcPr/>
                </a:tc>
                <a:tc>
                  <a:txBody>
                    <a:bodyPr/>
                    <a:lstStyle/>
                    <a:p>
                      <a:pPr algn="ctr">
                        <a:lnSpc>
                          <a:spcPct val="107000"/>
                        </a:lnSpc>
                        <a:spcAft>
                          <a:spcPts val="800"/>
                        </a:spcAft>
                        <a:buNone/>
                      </a:pPr>
                      <a:r>
                        <a:rPr lang="en-IN" sz="1800" kern="100" dirty="0">
                          <a:effectLst/>
                        </a:rPr>
                        <a:t>KSA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11.326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12.081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136.8294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a:effectLst/>
                        </a:rPr>
                        <a:t>14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44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0374466"/>
                  </a:ext>
                </a:extLst>
              </a:tr>
              <a:tr h="400497">
                <a:tc vMerge="1">
                  <a:txBody>
                    <a:bodyPr/>
                    <a:lstStyle/>
                    <a:p>
                      <a:endParaRPr lang="en-IN"/>
                    </a:p>
                  </a:txBody>
                  <a:tcPr/>
                </a:tc>
                <a:tc>
                  <a:txBody>
                    <a:bodyPr/>
                    <a:lstStyle/>
                    <a:p>
                      <a:pPr algn="ctr">
                        <a:lnSpc>
                          <a:spcPct val="107000"/>
                        </a:lnSpc>
                        <a:spcAft>
                          <a:spcPts val="800"/>
                        </a:spcAft>
                        <a:buNone/>
                      </a:pPr>
                      <a:r>
                        <a:rPr lang="en-IN" sz="1800" kern="100" dirty="0">
                          <a:effectLst/>
                        </a:rPr>
                        <a:t>LING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9.751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14.402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140.4339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29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5781037"/>
                  </a:ext>
                </a:extLst>
              </a:tr>
              <a:tr h="876950">
                <a:tc vMerge="1">
                  <a:txBody>
                    <a:bodyPr/>
                    <a:lstStyle/>
                    <a:p>
                      <a:endParaRPr lang="en-IN"/>
                    </a:p>
                  </a:txBody>
                  <a:tcPr/>
                </a:tc>
                <a:tc>
                  <a:txBody>
                    <a:bodyPr/>
                    <a:lstStyle/>
                    <a:p>
                      <a:pPr algn="ctr">
                        <a:lnSpc>
                          <a:spcPct val="107000"/>
                        </a:lnSpc>
                        <a:spcAft>
                          <a:spcPts val="800"/>
                        </a:spcAft>
                        <a:buNone/>
                      </a:pPr>
                      <a:r>
                        <a:rPr lang="en-IN" sz="1800" kern="100" dirty="0">
                          <a:effectLst/>
                        </a:rPr>
                        <a:t>SKSA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11.066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16.095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177.14157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1800" kern="100" dirty="0">
                          <a:effectLst/>
                        </a:rPr>
                        <a:t>17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8087466"/>
                  </a:ext>
                </a:extLst>
              </a:tr>
              <a:tr h="400497">
                <a:tc rowSpan="4">
                  <a:txBody>
                    <a:bodyPr/>
                    <a:lstStyle/>
                    <a:p>
                      <a:pPr algn="ctr">
                        <a:lnSpc>
                          <a:spcPct val="107000"/>
                        </a:lnSpc>
                        <a:spcAft>
                          <a:spcPts val="800"/>
                        </a:spcAft>
                        <a:buNone/>
                      </a:pPr>
                      <a:r>
                        <a:rPr lang="en-IN" sz="2000" kern="100" dirty="0">
                          <a:effectLst/>
                        </a:rPr>
                        <a:t> </a:t>
                      </a:r>
                      <a:endParaRPr lang="en-IN" sz="1600" kern="100" dirty="0">
                        <a:effectLst/>
                      </a:endParaRPr>
                    </a:p>
                    <a:p>
                      <a:pPr algn="ctr">
                        <a:lnSpc>
                          <a:spcPct val="107000"/>
                        </a:lnSpc>
                        <a:spcAft>
                          <a:spcPts val="800"/>
                        </a:spcAft>
                        <a:buNone/>
                      </a:pPr>
                      <a:r>
                        <a:rPr lang="en-IN" sz="2000" kern="100" dirty="0">
                          <a:effectLst/>
                        </a:rPr>
                        <a:t>Hybrid</a:t>
                      </a:r>
                      <a:endParaRPr lang="en-IN" sz="1600" kern="100" dirty="0">
                        <a:effectLst/>
                      </a:endParaRPr>
                    </a:p>
                    <a:p>
                      <a:pPr algn="ctr">
                        <a:lnSpc>
                          <a:spcPct val="107000"/>
                        </a:lnSpc>
                        <a:spcAft>
                          <a:spcPts val="800"/>
                        </a:spcAft>
                        <a:buNone/>
                      </a:pPr>
                      <a:r>
                        <a:rPr lang="en-IN" sz="2000" kern="100" dirty="0">
                          <a:effectLst/>
                        </a:rPr>
                        <a:t>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1800" kern="100" dirty="0">
                          <a:effectLst/>
                        </a:rPr>
                        <a:t>LING+BKA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7.236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14.120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102.172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30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3726042170"/>
                  </a:ext>
                </a:extLst>
              </a:tr>
              <a:tr h="400497">
                <a:tc vMerge="1">
                  <a:txBody>
                    <a:bodyPr/>
                    <a:lstStyle/>
                    <a:p>
                      <a:endParaRPr lang="en-IN"/>
                    </a:p>
                  </a:txBody>
                  <a:tcPr/>
                </a:tc>
                <a:tc>
                  <a:txBody>
                    <a:bodyPr/>
                    <a:lstStyle/>
                    <a:p>
                      <a:pPr algn="ctr">
                        <a:lnSpc>
                          <a:spcPct val="107000"/>
                        </a:lnSpc>
                        <a:spcAft>
                          <a:spcPts val="800"/>
                        </a:spcAft>
                        <a:buNone/>
                      </a:pPr>
                      <a:r>
                        <a:rPr lang="en-IN" sz="1800" kern="100">
                          <a:effectLst/>
                        </a:rPr>
                        <a:t>LING+KSA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7.323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13.639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99.8783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38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383117807"/>
                  </a:ext>
                </a:extLst>
              </a:tr>
              <a:tr h="400497">
                <a:tc vMerge="1">
                  <a:txBody>
                    <a:bodyPr/>
                    <a:lstStyle/>
                    <a:p>
                      <a:endParaRPr lang="en-IN"/>
                    </a:p>
                  </a:txBody>
                  <a:tcPr/>
                </a:tc>
                <a:tc>
                  <a:txBody>
                    <a:bodyPr/>
                    <a:lstStyle/>
                    <a:p>
                      <a:pPr algn="ctr">
                        <a:lnSpc>
                          <a:spcPct val="107000"/>
                        </a:lnSpc>
                        <a:spcAft>
                          <a:spcPts val="800"/>
                        </a:spcAft>
                        <a:buNone/>
                      </a:pPr>
                      <a:r>
                        <a:rPr lang="en-IN" sz="1800" kern="100">
                          <a:effectLst/>
                        </a:rPr>
                        <a:t>BKA+SKSA</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7.31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13.974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102.1499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a:effectLst/>
                        </a:rPr>
                        <a:t>36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1851275222"/>
                  </a:ext>
                </a:extLst>
              </a:tr>
              <a:tr h="1268283">
                <a:tc vMerge="1">
                  <a:txBody>
                    <a:bodyPr/>
                    <a:lstStyle/>
                    <a:p>
                      <a:endParaRPr lang="en-IN"/>
                    </a:p>
                  </a:txBody>
                  <a:tcPr/>
                </a:tc>
                <a:tc>
                  <a:txBody>
                    <a:bodyPr/>
                    <a:lstStyle/>
                    <a:p>
                      <a:pPr algn="ctr">
                        <a:lnSpc>
                          <a:spcPct val="107000"/>
                        </a:lnSpc>
                        <a:spcAft>
                          <a:spcPts val="800"/>
                        </a:spcAft>
                        <a:buNone/>
                      </a:pPr>
                      <a:r>
                        <a:rPr lang="en-IN" sz="1800" kern="100" dirty="0">
                          <a:effectLst/>
                        </a:rPr>
                        <a:t>LING+SKSA (Proposed) </a:t>
                      </a:r>
                      <a:endParaRPr lang="en-IN" sz="1800" kern="100" dirty="0">
                        <a:effectLst/>
                        <a:latin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7.236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13.423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97.1288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tc>
                  <a:txBody>
                    <a:bodyPr/>
                    <a:lstStyle/>
                    <a:p>
                      <a:pPr algn="ctr">
                        <a:lnSpc>
                          <a:spcPct val="107000"/>
                        </a:lnSpc>
                        <a:spcAft>
                          <a:spcPts val="800"/>
                        </a:spcAft>
                        <a:buNone/>
                      </a:pPr>
                      <a:r>
                        <a:rPr lang="en-IN" sz="1800" kern="100" dirty="0">
                          <a:effectLst/>
                        </a:rPr>
                        <a:t>30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5803" marR="65803" marT="0" marB="0" anchor="ctr"/>
                </a:tc>
                <a:extLst>
                  <a:ext uri="{0D108BD9-81ED-4DB2-BD59-A6C34878D82A}">
                    <a16:rowId xmlns:a16="http://schemas.microsoft.com/office/drawing/2014/main" val="1172528923"/>
                  </a:ext>
                </a:extLst>
              </a:tr>
            </a:tbl>
          </a:graphicData>
        </a:graphic>
      </p:graphicFrame>
    </p:spTree>
    <p:extLst>
      <p:ext uri="{BB962C8B-B14F-4D97-AF65-F5344CB8AC3E}">
        <p14:creationId xmlns:p14="http://schemas.microsoft.com/office/powerpoint/2010/main" val="129639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AC815-01E6-8B79-73FB-07AEF9172A0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6093F1E-9186-A01B-0195-54C157EC77A6}"/>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4FC12954-58FC-C3A9-4F7E-C19925577252}"/>
              </a:ext>
            </a:extLst>
          </p:cNvPr>
          <p:cNvPicPr>
            <a:picLocks noChangeAspect="1"/>
          </p:cNvPicPr>
          <p:nvPr/>
        </p:nvPicPr>
        <p:blipFill>
          <a:blip r:embed="rId3"/>
          <a:stretch>
            <a:fillRect/>
          </a:stretch>
        </p:blipFill>
        <p:spPr>
          <a:xfrm>
            <a:off x="0" y="0"/>
            <a:ext cx="14630399" cy="8229599"/>
          </a:xfrm>
          <a:prstGeom prst="rect">
            <a:avLst/>
          </a:prstGeom>
        </p:spPr>
      </p:pic>
      <p:sp>
        <p:nvSpPr>
          <p:cNvPr id="13" name="TextBox 12">
            <a:extLst>
              <a:ext uri="{FF2B5EF4-FFF2-40B4-BE49-F238E27FC236}">
                <a16:creationId xmlns:a16="http://schemas.microsoft.com/office/drawing/2014/main" id="{08AFB8B5-3A2F-02BC-4D55-E32A0341924A}"/>
              </a:ext>
            </a:extLst>
          </p:cNvPr>
          <p:cNvSpPr txBox="1"/>
          <p:nvPr/>
        </p:nvSpPr>
        <p:spPr>
          <a:xfrm>
            <a:off x="1085236" y="5373515"/>
            <a:ext cx="12679531" cy="1815882"/>
          </a:xfrm>
          <a:prstGeom prst="rect">
            <a:avLst/>
          </a:prstGeom>
          <a:noFill/>
        </p:spPr>
        <p:txBody>
          <a:bodyPr wrap="square" rtlCol="0">
            <a:spAutoFit/>
          </a:bodyPr>
          <a:lstStyle/>
          <a:p>
            <a:pPr algn="ctr"/>
            <a:r>
              <a:rPr lang="en-IN" sz="2800" dirty="0">
                <a:solidFill>
                  <a:schemeClr val="bg1"/>
                </a:solidFill>
              </a:rPr>
              <a:t>Performance Improvement:</a:t>
            </a:r>
          </a:p>
          <a:p>
            <a:pPr marL="342900" indent="-342900">
              <a:buFont typeface="Arial" panose="020B0604020202020204" pitchFamily="34" charset="0"/>
              <a:buChar char="•"/>
            </a:pPr>
            <a:r>
              <a:rPr lang="en-IN" sz="2000" b="1" dirty="0">
                <a:solidFill>
                  <a:srgbClr val="FFFFFF"/>
                </a:solidFill>
                <a:latin typeface="Calibri" panose="020F0502020204030204" pitchFamily="34" charset="0"/>
              </a:rPr>
              <a:t>When compared to 16-bit conventional ling adder proposed hybrid adder is improved:</a:t>
            </a:r>
          </a:p>
          <a:p>
            <a:pPr marL="342900" indent="-342900">
              <a:buFont typeface="Arial" panose="020B0604020202020204" pitchFamily="34" charset="0"/>
              <a:buChar char="•"/>
            </a:pPr>
            <a:r>
              <a:rPr lang="en-US" sz="2000" b="1" i="0" u="none" strike="noStrike" kern="1200" dirty="0">
                <a:solidFill>
                  <a:srgbClr val="FFFFFF"/>
                </a:solidFill>
                <a:effectLst/>
                <a:latin typeface="Calibri" panose="020F0502020204030204" pitchFamily="34" charset="0"/>
              </a:rPr>
              <a:t>Power Consumption</a:t>
            </a:r>
            <a:r>
              <a:rPr lang="en-IN" sz="2000" kern="1200" dirty="0">
                <a:solidFill>
                  <a:srgbClr val="FFFFFF"/>
                </a:solidFill>
                <a:latin typeface="Arial" panose="020B0604020202020204" pitchFamily="34" charset="0"/>
              </a:rPr>
              <a:t> is</a:t>
            </a:r>
            <a:r>
              <a:rPr lang="en-IN" sz="2000" dirty="0">
                <a:latin typeface="Arial" panose="020B0604020202020204" pitchFamily="34" charset="0"/>
              </a:rPr>
              <a:t> </a:t>
            </a:r>
            <a:r>
              <a:rPr lang="en-US" sz="2000" b="1" i="0" u="none" strike="noStrike" kern="1200" dirty="0">
                <a:solidFill>
                  <a:srgbClr val="FFFFFF"/>
                </a:solidFill>
                <a:effectLst/>
                <a:latin typeface="Calibri" panose="020F0502020204030204" pitchFamily="34" charset="0"/>
              </a:rPr>
              <a:t>reduced by 25.79% </a:t>
            </a:r>
          </a:p>
          <a:p>
            <a:pPr marL="342900" indent="-342900">
              <a:buFont typeface="Arial" panose="020B0604020202020204" pitchFamily="34" charset="0"/>
              <a:buChar char="•"/>
            </a:pPr>
            <a:r>
              <a:rPr lang="en-US" sz="2000" b="1" i="0" u="none" strike="noStrike" dirty="0">
                <a:solidFill>
                  <a:srgbClr val="FFFFFF"/>
                </a:solidFill>
                <a:effectLst/>
                <a:latin typeface="Calibri" panose="020F0502020204030204" pitchFamily="34" charset="0"/>
              </a:rPr>
              <a:t>Delay is reduced by </a:t>
            </a:r>
            <a:r>
              <a:rPr lang="en-US" sz="2000" kern="1200" dirty="0">
                <a:solidFill>
                  <a:schemeClr val="bg1"/>
                </a:solidFill>
                <a:effectLst/>
                <a:latin typeface="Calibri" panose="020F0502020204030204" pitchFamily="34" charset="0"/>
                <a:ea typeface="+mn-ea"/>
                <a:cs typeface="+mn-cs"/>
              </a:rPr>
              <a:t>6.797% </a:t>
            </a:r>
            <a:endParaRPr lang="en-US" sz="2000" b="1" i="0" u="none" strike="noStrike" dirty="0">
              <a:solidFill>
                <a:schemeClr val="bg1"/>
              </a:solidFill>
              <a:effectLst/>
              <a:latin typeface="Calibri" panose="020F0502020204030204" pitchFamily="34" charset="0"/>
            </a:endParaRPr>
          </a:p>
          <a:p>
            <a:pPr marL="342900" indent="-342900">
              <a:buFont typeface="Arial" panose="020B0604020202020204" pitchFamily="34" charset="0"/>
              <a:buChar char="•"/>
            </a:pPr>
            <a:r>
              <a:rPr lang="en-US" sz="2000" b="1" dirty="0">
                <a:solidFill>
                  <a:srgbClr val="FFFFFF"/>
                </a:solidFill>
                <a:latin typeface="Calibri" panose="020F0502020204030204" pitchFamily="34" charset="0"/>
              </a:rPr>
              <a:t>PDP is reduced by </a:t>
            </a:r>
            <a:r>
              <a:rPr lang="en-US" sz="2000" kern="1200" dirty="0">
                <a:solidFill>
                  <a:schemeClr val="bg1"/>
                </a:solidFill>
                <a:effectLst/>
                <a:latin typeface="+mn-lt"/>
                <a:ea typeface="+mn-ea"/>
                <a:cs typeface="+mn-cs"/>
              </a:rPr>
              <a:t>30.836%</a:t>
            </a:r>
            <a:endParaRPr lang="en-IN" sz="2000" b="0" i="0" u="none" strike="noStrike" dirty="0">
              <a:solidFill>
                <a:schemeClr val="bg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1591395-9A78-8E62-8B9D-C71E95487345}"/>
              </a:ext>
            </a:extLst>
          </p:cNvPr>
          <p:cNvPicPr>
            <a:picLocks noChangeAspect="1"/>
          </p:cNvPicPr>
          <p:nvPr/>
        </p:nvPicPr>
        <p:blipFill>
          <a:blip r:embed="rId4"/>
          <a:stretch>
            <a:fillRect/>
          </a:stretch>
        </p:blipFill>
        <p:spPr>
          <a:xfrm>
            <a:off x="7281497" y="425112"/>
            <a:ext cx="7107382" cy="4402975"/>
          </a:xfrm>
          <a:prstGeom prst="rect">
            <a:avLst/>
          </a:prstGeom>
        </p:spPr>
      </p:pic>
      <p:pic>
        <p:nvPicPr>
          <p:cNvPr id="7" name="Picture 6">
            <a:extLst>
              <a:ext uri="{FF2B5EF4-FFF2-40B4-BE49-F238E27FC236}">
                <a16:creationId xmlns:a16="http://schemas.microsoft.com/office/drawing/2014/main" id="{61846097-C3ED-A989-D6DF-0755291AC6F0}"/>
              </a:ext>
            </a:extLst>
          </p:cNvPr>
          <p:cNvPicPr>
            <a:picLocks noChangeAspect="1"/>
          </p:cNvPicPr>
          <p:nvPr/>
        </p:nvPicPr>
        <p:blipFill>
          <a:blip r:embed="rId5"/>
          <a:stretch>
            <a:fillRect/>
          </a:stretch>
        </p:blipFill>
        <p:spPr>
          <a:xfrm>
            <a:off x="333669" y="425112"/>
            <a:ext cx="6614160" cy="4402975"/>
          </a:xfrm>
          <a:prstGeom prst="rect">
            <a:avLst/>
          </a:prstGeom>
        </p:spPr>
      </p:pic>
    </p:spTree>
    <p:extLst>
      <p:ext uri="{BB962C8B-B14F-4D97-AF65-F5344CB8AC3E}">
        <p14:creationId xmlns:p14="http://schemas.microsoft.com/office/powerpoint/2010/main" val="3135316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9AE5-1553-B5EF-E56B-65E950740581}"/>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4BC7404-63F4-628C-B180-92156E1091EF}"/>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B9129AED-02C5-517E-B7BA-3C0AE666372A}"/>
              </a:ext>
            </a:extLst>
          </p:cNvPr>
          <p:cNvPicPr>
            <a:picLocks noChangeAspect="1"/>
          </p:cNvPicPr>
          <p:nvPr/>
        </p:nvPicPr>
        <p:blipFill>
          <a:blip r:embed="rId3"/>
          <a:stretch>
            <a:fillRect/>
          </a:stretch>
        </p:blipFill>
        <p:spPr>
          <a:xfrm>
            <a:off x="1" y="1"/>
            <a:ext cx="14630399" cy="8229599"/>
          </a:xfrm>
          <a:prstGeom prst="rect">
            <a:avLst/>
          </a:prstGeom>
        </p:spPr>
      </p:pic>
      <p:pic>
        <p:nvPicPr>
          <p:cNvPr id="8" name="Picture 7">
            <a:extLst>
              <a:ext uri="{FF2B5EF4-FFF2-40B4-BE49-F238E27FC236}">
                <a16:creationId xmlns:a16="http://schemas.microsoft.com/office/drawing/2014/main" id="{1E5BABA8-FC88-4975-DF7F-1D32932EA426}"/>
              </a:ext>
            </a:extLst>
          </p:cNvPr>
          <p:cNvPicPr>
            <a:picLocks noChangeAspect="1"/>
          </p:cNvPicPr>
          <p:nvPr/>
        </p:nvPicPr>
        <p:blipFill>
          <a:blip r:embed="rId4"/>
          <a:srcRect/>
          <a:stretch/>
        </p:blipFill>
        <p:spPr>
          <a:xfrm>
            <a:off x="4008849" y="2132652"/>
            <a:ext cx="7746708" cy="4829903"/>
          </a:xfrm>
          <a:prstGeom prst="rect">
            <a:avLst/>
          </a:prstGeom>
        </p:spPr>
      </p:pic>
      <p:sp>
        <p:nvSpPr>
          <p:cNvPr id="18" name="TextBox 17">
            <a:extLst>
              <a:ext uri="{FF2B5EF4-FFF2-40B4-BE49-F238E27FC236}">
                <a16:creationId xmlns:a16="http://schemas.microsoft.com/office/drawing/2014/main" id="{53C61BF3-2574-47E9-568D-7A829E54E193}"/>
              </a:ext>
            </a:extLst>
          </p:cNvPr>
          <p:cNvSpPr txBox="1"/>
          <p:nvPr/>
        </p:nvSpPr>
        <p:spPr>
          <a:xfrm>
            <a:off x="4108704" y="466162"/>
            <a:ext cx="7400543" cy="1200329"/>
          </a:xfrm>
          <a:prstGeom prst="rect">
            <a:avLst/>
          </a:prstGeom>
          <a:noFill/>
        </p:spPr>
        <p:txBody>
          <a:bodyPr wrap="square" rtlCol="0">
            <a:spAutoFit/>
          </a:bodyPr>
          <a:lstStyle/>
          <a:p>
            <a:pPr algn="ctr"/>
            <a:r>
              <a:rPr lang="en-IN" sz="3600" dirty="0">
                <a:solidFill>
                  <a:schemeClr val="bg1"/>
                </a:solidFill>
              </a:rPr>
              <a:t>Proposed 16-bit hybrid Adder Ling8+Sksa8</a:t>
            </a:r>
          </a:p>
        </p:txBody>
      </p:sp>
    </p:spTree>
    <p:extLst>
      <p:ext uri="{BB962C8B-B14F-4D97-AF65-F5344CB8AC3E}">
        <p14:creationId xmlns:p14="http://schemas.microsoft.com/office/powerpoint/2010/main" val="412018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80BB8-EE49-E832-4612-E35E9EC8A704}"/>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256447CE-08BC-0496-D00B-B09CD72043F0}"/>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80B0F5EF-616D-121A-828D-A81256DF8221}"/>
              </a:ext>
            </a:extLst>
          </p:cNvPr>
          <p:cNvPicPr>
            <a:picLocks noChangeAspect="1"/>
          </p:cNvPicPr>
          <p:nvPr/>
        </p:nvPicPr>
        <p:blipFill>
          <a:blip r:embed="rId3"/>
          <a:stretch>
            <a:fillRect/>
          </a:stretch>
        </p:blipFill>
        <p:spPr>
          <a:xfrm>
            <a:off x="1" y="1"/>
            <a:ext cx="14630399" cy="8229599"/>
          </a:xfrm>
          <a:prstGeom prst="rect">
            <a:avLst/>
          </a:prstGeom>
        </p:spPr>
      </p:pic>
      <p:sp>
        <p:nvSpPr>
          <p:cNvPr id="18" name="TextBox 17">
            <a:extLst>
              <a:ext uri="{FF2B5EF4-FFF2-40B4-BE49-F238E27FC236}">
                <a16:creationId xmlns:a16="http://schemas.microsoft.com/office/drawing/2014/main" id="{E66A84BC-3B7E-08F6-FEF1-1266F296231D}"/>
              </a:ext>
            </a:extLst>
          </p:cNvPr>
          <p:cNvSpPr txBox="1"/>
          <p:nvPr/>
        </p:nvSpPr>
        <p:spPr>
          <a:xfrm>
            <a:off x="743713" y="3930134"/>
            <a:ext cx="4511039" cy="369332"/>
          </a:xfrm>
          <a:prstGeom prst="rect">
            <a:avLst/>
          </a:prstGeom>
          <a:noFill/>
        </p:spPr>
        <p:txBody>
          <a:bodyPr wrap="square" rtlCol="0">
            <a:spAutoFit/>
          </a:bodyPr>
          <a:lstStyle/>
          <a:p>
            <a:pPr algn="ctr"/>
            <a:r>
              <a:rPr lang="en-IN" dirty="0">
                <a:solidFill>
                  <a:schemeClr val="bg1"/>
                </a:solidFill>
              </a:rPr>
              <a:t>Proposed 16-bit hybrid Adder POWER</a:t>
            </a:r>
          </a:p>
        </p:txBody>
      </p:sp>
      <p:pic>
        <p:nvPicPr>
          <p:cNvPr id="3" name="Picture 2">
            <a:extLst>
              <a:ext uri="{FF2B5EF4-FFF2-40B4-BE49-F238E27FC236}">
                <a16:creationId xmlns:a16="http://schemas.microsoft.com/office/drawing/2014/main" id="{7EAC298F-0B2D-0316-E52D-64A65EC9A5CE}"/>
              </a:ext>
            </a:extLst>
          </p:cNvPr>
          <p:cNvPicPr>
            <a:picLocks noChangeAspect="1"/>
          </p:cNvPicPr>
          <p:nvPr/>
        </p:nvPicPr>
        <p:blipFill>
          <a:blip r:embed="rId4"/>
          <a:stretch>
            <a:fillRect/>
          </a:stretch>
        </p:blipFill>
        <p:spPr>
          <a:xfrm>
            <a:off x="353276" y="713443"/>
            <a:ext cx="5814564" cy="2842506"/>
          </a:xfrm>
          <a:prstGeom prst="rect">
            <a:avLst/>
          </a:prstGeom>
        </p:spPr>
      </p:pic>
      <p:pic>
        <p:nvPicPr>
          <p:cNvPr id="7" name="Picture 6">
            <a:extLst>
              <a:ext uri="{FF2B5EF4-FFF2-40B4-BE49-F238E27FC236}">
                <a16:creationId xmlns:a16="http://schemas.microsoft.com/office/drawing/2014/main" id="{8F51D369-5A32-6B02-3F42-9CCB0ED3A83D}"/>
              </a:ext>
            </a:extLst>
          </p:cNvPr>
          <p:cNvPicPr>
            <a:picLocks noChangeAspect="1"/>
          </p:cNvPicPr>
          <p:nvPr/>
        </p:nvPicPr>
        <p:blipFill>
          <a:blip r:embed="rId5"/>
          <a:stretch>
            <a:fillRect/>
          </a:stretch>
        </p:blipFill>
        <p:spPr>
          <a:xfrm>
            <a:off x="6557395" y="702012"/>
            <a:ext cx="7719729" cy="2865368"/>
          </a:xfrm>
          <a:prstGeom prst="rect">
            <a:avLst/>
          </a:prstGeom>
        </p:spPr>
      </p:pic>
      <p:sp>
        <p:nvSpPr>
          <p:cNvPr id="10" name="TextBox 9">
            <a:extLst>
              <a:ext uri="{FF2B5EF4-FFF2-40B4-BE49-F238E27FC236}">
                <a16:creationId xmlns:a16="http://schemas.microsoft.com/office/drawing/2014/main" id="{A93D5269-F1B3-F9F0-C746-A33F50813BAB}"/>
              </a:ext>
            </a:extLst>
          </p:cNvPr>
          <p:cNvSpPr txBox="1"/>
          <p:nvPr/>
        </p:nvSpPr>
        <p:spPr>
          <a:xfrm>
            <a:off x="9034272" y="3879985"/>
            <a:ext cx="4511039" cy="369332"/>
          </a:xfrm>
          <a:prstGeom prst="rect">
            <a:avLst/>
          </a:prstGeom>
          <a:noFill/>
        </p:spPr>
        <p:txBody>
          <a:bodyPr wrap="square">
            <a:spAutoFit/>
          </a:bodyPr>
          <a:lstStyle/>
          <a:p>
            <a:pPr algn="ctr"/>
            <a:r>
              <a:rPr lang="en-IN" dirty="0">
                <a:solidFill>
                  <a:schemeClr val="bg1"/>
                </a:solidFill>
              </a:rPr>
              <a:t>Proposed 16-bit hybrid Adder DELAY</a:t>
            </a:r>
          </a:p>
        </p:txBody>
      </p:sp>
      <p:pic>
        <p:nvPicPr>
          <p:cNvPr id="12" name="Picture 11">
            <a:extLst>
              <a:ext uri="{FF2B5EF4-FFF2-40B4-BE49-F238E27FC236}">
                <a16:creationId xmlns:a16="http://schemas.microsoft.com/office/drawing/2014/main" id="{01EBD14E-33E0-8119-9F13-6D67AC67EDA9}"/>
              </a:ext>
            </a:extLst>
          </p:cNvPr>
          <p:cNvPicPr>
            <a:picLocks noChangeAspect="1"/>
          </p:cNvPicPr>
          <p:nvPr/>
        </p:nvPicPr>
        <p:blipFill>
          <a:blip r:embed="rId6"/>
          <a:srcRect b="50352"/>
          <a:stretch/>
        </p:blipFill>
        <p:spPr>
          <a:xfrm>
            <a:off x="353276" y="4556573"/>
            <a:ext cx="6416596" cy="2149028"/>
          </a:xfrm>
          <a:prstGeom prst="rect">
            <a:avLst/>
          </a:prstGeom>
        </p:spPr>
      </p:pic>
      <p:sp>
        <p:nvSpPr>
          <p:cNvPr id="14" name="TextBox 13">
            <a:extLst>
              <a:ext uri="{FF2B5EF4-FFF2-40B4-BE49-F238E27FC236}">
                <a16:creationId xmlns:a16="http://schemas.microsoft.com/office/drawing/2014/main" id="{B4DCE679-D451-4DC9-32E6-08FCC7FEF3B0}"/>
              </a:ext>
            </a:extLst>
          </p:cNvPr>
          <p:cNvSpPr txBox="1"/>
          <p:nvPr/>
        </p:nvSpPr>
        <p:spPr>
          <a:xfrm>
            <a:off x="627086" y="6913602"/>
            <a:ext cx="5266944" cy="369332"/>
          </a:xfrm>
          <a:prstGeom prst="rect">
            <a:avLst/>
          </a:prstGeom>
          <a:noFill/>
        </p:spPr>
        <p:txBody>
          <a:bodyPr wrap="square">
            <a:spAutoFit/>
          </a:bodyPr>
          <a:lstStyle/>
          <a:p>
            <a:pPr algn="ctr"/>
            <a:r>
              <a:rPr lang="en-IN" dirty="0">
                <a:solidFill>
                  <a:schemeClr val="bg1"/>
                </a:solidFill>
              </a:rPr>
              <a:t>Proposed 16-bit hybrid Adder AREA</a:t>
            </a:r>
          </a:p>
        </p:txBody>
      </p:sp>
      <p:pic>
        <p:nvPicPr>
          <p:cNvPr id="19" name="Picture 18">
            <a:extLst>
              <a:ext uri="{FF2B5EF4-FFF2-40B4-BE49-F238E27FC236}">
                <a16:creationId xmlns:a16="http://schemas.microsoft.com/office/drawing/2014/main" id="{7F614F59-99CB-5BD4-B577-1AFAF955A91D}"/>
              </a:ext>
            </a:extLst>
          </p:cNvPr>
          <p:cNvPicPr>
            <a:picLocks noChangeAspect="1"/>
          </p:cNvPicPr>
          <p:nvPr/>
        </p:nvPicPr>
        <p:blipFill>
          <a:blip r:embed="rId7"/>
          <a:stretch>
            <a:fillRect/>
          </a:stretch>
        </p:blipFill>
        <p:spPr>
          <a:xfrm>
            <a:off x="7518186" y="4357393"/>
            <a:ext cx="6509512" cy="3170195"/>
          </a:xfrm>
          <a:prstGeom prst="rect">
            <a:avLst/>
          </a:prstGeom>
        </p:spPr>
      </p:pic>
      <p:sp>
        <p:nvSpPr>
          <p:cNvPr id="21" name="TextBox 20">
            <a:extLst>
              <a:ext uri="{FF2B5EF4-FFF2-40B4-BE49-F238E27FC236}">
                <a16:creationId xmlns:a16="http://schemas.microsoft.com/office/drawing/2014/main" id="{97BB7CF1-9BE9-1D1E-3D9C-C4516393F056}"/>
              </a:ext>
            </a:extLst>
          </p:cNvPr>
          <p:cNvSpPr txBox="1"/>
          <p:nvPr/>
        </p:nvSpPr>
        <p:spPr>
          <a:xfrm>
            <a:off x="8967215" y="7627782"/>
            <a:ext cx="4645152" cy="369332"/>
          </a:xfrm>
          <a:prstGeom prst="rect">
            <a:avLst/>
          </a:prstGeom>
          <a:noFill/>
        </p:spPr>
        <p:txBody>
          <a:bodyPr wrap="square">
            <a:spAutoFit/>
          </a:bodyPr>
          <a:lstStyle/>
          <a:p>
            <a:pPr algn="ctr"/>
            <a:r>
              <a:rPr lang="en-IN" dirty="0">
                <a:solidFill>
                  <a:schemeClr val="bg1"/>
                </a:solidFill>
              </a:rPr>
              <a:t>Proposed 16-bit hybrid Adder Schematic</a:t>
            </a:r>
          </a:p>
        </p:txBody>
      </p:sp>
    </p:spTree>
    <p:extLst>
      <p:ext uri="{BB962C8B-B14F-4D97-AF65-F5344CB8AC3E}">
        <p14:creationId xmlns:p14="http://schemas.microsoft.com/office/powerpoint/2010/main" val="334683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82E3-2469-017B-55A4-381A0E65D7C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58666BEE-2D2D-40E6-E848-B108E07C85A1}"/>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9BAF9DC5-16FD-BACC-0557-E59ABA5EF926}"/>
              </a:ext>
            </a:extLst>
          </p:cNvPr>
          <p:cNvPicPr>
            <a:picLocks noChangeAspect="1"/>
          </p:cNvPicPr>
          <p:nvPr/>
        </p:nvPicPr>
        <p:blipFill>
          <a:blip r:embed="rId3"/>
          <a:stretch>
            <a:fillRect/>
          </a:stretch>
        </p:blipFill>
        <p:spPr>
          <a:xfrm>
            <a:off x="1" y="1"/>
            <a:ext cx="14630399" cy="8229599"/>
          </a:xfrm>
          <a:prstGeom prst="rect">
            <a:avLst/>
          </a:prstGeom>
        </p:spPr>
      </p:pic>
      <p:sp>
        <p:nvSpPr>
          <p:cNvPr id="18" name="TextBox 17">
            <a:extLst>
              <a:ext uri="{FF2B5EF4-FFF2-40B4-BE49-F238E27FC236}">
                <a16:creationId xmlns:a16="http://schemas.microsoft.com/office/drawing/2014/main" id="{89A28872-306E-89A8-5611-0A3B54D820AA}"/>
              </a:ext>
            </a:extLst>
          </p:cNvPr>
          <p:cNvSpPr txBox="1"/>
          <p:nvPr/>
        </p:nvSpPr>
        <p:spPr>
          <a:xfrm>
            <a:off x="3169921" y="6804573"/>
            <a:ext cx="8705088" cy="523220"/>
          </a:xfrm>
          <a:prstGeom prst="rect">
            <a:avLst/>
          </a:prstGeom>
          <a:noFill/>
        </p:spPr>
        <p:txBody>
          <a:bodyPr wrap="square" rtlCol="0">
            <a:spAutoFit/>
          </a:bodyPr>
          <a:lstStyle/>
          <a:p>
            <a:pPr algn="ctr"/>
            <a:r>
              <a:rPr lang="en-IN" sz="2800" dirty="0">
                <a:solidFill>
                  <a:schemeClr val="bg1"/>
                </a:solidFill>
              </a:rPr>
              <a:t>Proposed 16-bit hybrid Adder Simulation output</a:t>
            </a:r>
          </a:p>
        </p:txBody>
      </p:sp>
      <p:pic>
        <p:nvPicPr>
          <p:cNvPr id="5" name="Picture 4">
            <a:extLst>
              <a:ext uri="{FF2B5EF4-FFF2-40B4-BE49-F238E27FC236}">
                <a16:creationId xmlns:a16="http://schemas.microsoft.com/office/drawing/2014/main" id="{7150E395-BB9E-194C-A82D-66B11B0F473E}"/>
              </a:ext>
            </a:extLst>
          </p:cNvPr>
          <p:cNvPicPr>
            <a:picLocks noChangeAspect="1"/>
          </p:cNvPicPr>
          <p:nvPr/>
        </p:nvPicPr>
        <p:blipFill>
          <a:blip r:embed="rId4"/>
          <a:stretch>
            <a:fillRect/>
          </a:stretch>
        </p:blipFill>
        <p:spPr>
          <a:xfrm>
            <a:off x="573024" y="794084"/>
            <a:ext cx="13374624" cy="5478016"/>
          </a:xfrm>
          <a:prstGeom prst="rect">
            <a:avLst/>
          </a:prstGeom>
        </p:spPr>
      </p:pic>
    </p:spTree>
    <p:extLst>
      <p:ext uri="{BB962C8B-B14F-4D97-AF65-F5344CB8AC3E}">
        <p14:creationId xmlns:p14="http://schemas.microsoft.com/office/powerpoint/2010/main" val="3298278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E4979-BD59-1FF6-8178-0245ADDB6FC1}"/>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F0EE53F3-B8A0-8CCB-66E0-D0D125BFF745}"/>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56B40018-D7C3-0740-6D17-18234131B2CB}"/>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61AF4060-4D6D-8F08-B591-781C7A9EC0DE}"/>
              </a:ext>
            </a:extLst>
          </p:cNvPr>
          <p:cNvSpPr txBox="1"/>
          <p:nvPr/>
        </p:nvSpPr>
        <p:spPr>
          <a:xfrm>
            <a:off x="1266581" y="304311"/>
            <a:ext cx="11918819" cy="523220"/>
          </a:xfrm>
          <a:prstGeom prst="rect">
            <a:avLst/>
          </a:prstGeom>
          <a:noFill/>
        </p:spPr>
        <p:txBody>
          <a:bodyPr wrap="square" rtlCol="0">
            <a:spAutoFit/>
          </a:bodyPr>
          <a:lstStyle/>
          <a:p>
            <a:pPr algn="ctr"/>
            <a:r>
              <a:rPr lang="en-IN" sz="2800" dirty="0">
                <a:solidFill>
                  <a:schemeClr val="accent4"/>
                </a:solidFill>
                <a:latin typeface="Times New Roman" panose="02020603050405020304" pitchFamily="18" charset="0"/>
                <a:cs typeface="Times New Roman" panose="02020603050405020304" pitchFamily="18" charset="0"/>
              </a:rPr>
              <a:t>32 Bit Adders</a:t>
            </a:r>
            <a:endParaRPr lang="en-IN" sz="2800" dirty="0"/>
          </a:p>
        </p:txBody>
      </p:sp>
      <p:graphicFrame>
        <p:nvGraphicFramePr>
          <p:cNvPr id="2" name="Table 1">
            <a:extLst>
              <a:ext uri="{FF2B5EF4-FFF2-40B4-BE49-F238E27FC236}">
                <a16:creationId xmlns:a16="http://schemas.microsoft.com/office/drawing/2014/main" id="{F6E7C2E0-6D61-ECD6-04C3-77901EBF23DE}"/>
              </a:ext>
            </a:extLst>
          </p:cNvPr>
          <p:cNvGraphicFramePr>
            <a:graphicFrameLocks noGrp="1"/>
          </p:cNvGraphicFramePr>
          <p:nvPr/>
        </p:nvGraphicFramePr>
        <p:xfrm>
          <a:off x="1071510" y="1001724"/>
          <a:ext cx="12717642" cy="6533421"/>
        </p:xfrm>
        <a:graphic>
          <a:graphicData uri="http://schemas.openxmlformats.org/drawingml/2006/table">
            <a:tbl>
              <a:tblPr firstRow="1" firstCol="1" bandRow="1">
                <a:tableStyleId>{21E4AEA4-8DFA-4A89-87EB-49C32662AFE0}</a:tableStyleId>
              </a:tblPr>
              <a:tblGrid>
                <a:gridCol w="1816806">
                  <a:extLst>
                    <a:ext uri="{9D8B030D-6E8A-4147-A177-3AD203B41FA5}">
                      <a16:colId xmlns:a16="http://schemas.microsoft.com/office/drawing/2014/main" val="862135815"/>
                    </a:ext>
                  </a:extLst>
                </a:gridCol>
                <a:gridCol w="2409349">
                  <a:extLst>
                    <a:ext uri="{9D8B030D-6E8A-4147-A177-3AD203B41FA5}">
                      <a16:colId xmlns:a16="http://schemas.microsoft.com/office/drawing/2014/main" val="4267003121"/>
                    </a:ext>
                  </a:extLst>
                </a:gridCol>
                <a:gridCol w="1224263">
                  <a:extLst>
                    <a:ext uri="{9D8B030D-6E8A-4147-A177-3AD203B41FA5}">
                      <a16:colId xmlns:a16="http://schemas.microsoft.com/office/drawing/2014/main" val="1765802677"/>
                    </a:ext>
                  </a:extLst>
                </a:gridCol>
                <a:gridCol w="1816806">
                  <a:extLst>
                    <a:ext uri="{9D8B030D-6E8A-4147-A177-3AD203B41FA5}">
                      <a16:colId xmlns:a16="http://schemas.microsoft.com/office/drawing/2014/main" val="4212424133"/>
                    </a:ext>
                  </a:extLst>
                </a:gridCol>
                <a:gridCol w="1816806">
                  <a:extLst>
                    <a:ext uri="{9D8B030D-6E8A-4147-A177-3AD203B41FA5}">
                      <a16:colId xmlns:a16="http://schemas.microsoft.com/office/drawing/2014/main" val="1410790594"/>
                    </a:ext>
                  </a:extLst>
                </a:gridCol>
                <a:gridCol w="1816806">
                  <a:extLst>
                    <a:ext uri="{9D8B030D-6E8A-4147-A177-3AD203B41FA5}">
                      <a16:colId xmlns:a16="http://schemas.microsoft.com/office/drawing/2014/main" val="585650983"/>
                    </a:ext>
                  </a:extLst>
                </a:gridCol>
                <a:gridCol w="1816806">
                  <a:extLst>
                    <a:ext uri="{9D8B030D-6E8A-4147-A177-3AD203B41FA5}">
                      <a16:colId xmlns:a16="http://schemas.microsoft.com/office/drawing/2014/main" val="49883147"/>
                    </a:ext>
                  </a:extLst>
                </a:gridCol>
              </a:tblGrid>
              <a:tr h="1188666">
                <a:tc>
                  <a:txBody>
                    <a:bodyPr/>
                    <a:lstStyle/>
                    <a:p>
                      <a:pPr algn="ctr">
                        <a:lnSpc>
                          <a:spcPct val="107000"/>
                        </a:lnSpc>
                        <a:spcAft>
                          <a:spcPts val="800"/>
                        </a:spcAft>
                        <a:buNone/>
                      </a:pPr>
                      <a:r>
                        <a:rPr lang="en-IN" sz="2000" kern="100" dirty="0">
                          <a:effectLst/>
                        </a:rPr>
                        <a:t>Type</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Adder</a:t>
                      </a:r>
                      <a:endParaRPr lang="en-IN" sz="1600" kern="100" dirty="0">
                        <a:effectLst/>
                      </a:endParaRPr>
                    </a:p>
                    <a:p>
                      <a:pPr algn="ctr">
                        <a:lnSpc>
                          <a:spcPct val="107000"/>
                        </a:lnSpc>
                        <a:spcAft>
                          <a:spcPts val="800"/>
                        </a:spcAft>
                        <a:buNone/>
                      </a:pPr>
                      <a:r>
                        <a:rPr lang="en-IN" sz="2000" kern="100" dirty="0">
                          <a:effectLst/>
                        </a:rPr>
                        <a:t>Name</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Total Power (W)</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Delay (ns)</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Power delay product</a:t>
                      </a:r>
                      <a:endParaRPr lang="en-IN" sz="1600" kern="100">
                        <a:effectLst/>
                      </a:endParaRPr>
                    </a:p>
                    <a:p>
                      <a:pPr algn="ctr">
                        <a:lnSpc>
                          <a:spcPct val="107000"/>
                        </a:lnSpc>
                        <a:spcAft>
                          <a:spcPts val="800"/>
                        </a:spcAft>
                        <a:buNone/>
                      </a:pPr>
                      <a:r>
                        <a:rPr lang="en-IN" sz="2000" kern="100">
                          <a:effectLst/>
                        </a:rPr>
                        <a:t> </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Slice</a:t>
                      </a:r>
                      <a:endParaRPr lang="en-IN" sz="1600" kern="100">
                        <a:effectLst/>
                      </a:endParaRPr>
                    </a:p>
                    <a:p>
                      <a:pPr algn="ctr">
                        <a:lnSpc>
                          <a:spcPct val="107000"/>
                        </a:lnSpc>
                        <a:spcAft>
                          <a:spcPts val="800"/>
                        </a:spcAft>
                        <a:buNone/>
                      </a:pPr>
                      <a:r>
                        <a:rPr lang="en-IN" sz="2000" kern="100">
                          <a:effectLst/>
                        </a:rPr>
                        <a:t>logic</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LUT</a:t>
                      </a:r>
                      <a:endParaRPr lang="en-IN" sz="1600" kern="100">
                        <a:effectLst/>
                      </a:endParaRPr>
                    </a:p>
                    <a:p>
                      <a:pPr algn="ctr">
                        <a:lnSpc>
                          <a:spcPct val="107000"/>
                        </a:lnSpc>
                        <a:spcAft>
                          <a:spcPts val="800"/>
                        </a:spcAft>
                        <a:buNone/>
                      </a:pPr>
                      <a:r>
                        <a:rPr lang="en-IN" sz="2000" kern="100">
                          <a:effectLst/>
                        </a:rPr>
                        <a:t>logic</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299461790"/>
                  </a:ext>
                </a:extLst>
              </a:tr>
              <a:tr h="317409">
                <a:tc rowSpan="4">
                  <a:txBody>
                    <a:bodyPr/>
                    <a:lstStyle/>
                    <a:p>
                      <a:pPr algn="ctr">
                        <a:lnSpc>
                          <a:spcPct val="107000"/>
                        </a:lnSpc>
                        <a:spcAft>
                          <a:spcPts val="800"/>
                        </a:spcAft>
                        <a:buNone/>
                      </a:pPr>
                      <a:r>
                        <a:rPr lang="en-IN" sz="2000" kern="100" dirty="0">
                          <a:effectLst/>
                        </a:rPr>
                        <a:t> </a:t>
                      </a:r>
                      <a:endParaRPr lang="en-IN" sz="1600" kern="100" dirty="0">
                        <a:effectLst/>
                      </a:endParaRPr>
                    </a:p>
                    <a:p>
                      <a:pPr algn="ctr">
                        <a:lnSpc>
                          <a:spcPct val="107000"/>
                        </a:lnSpc>
                        <a:spcAft>
                          <a:spcPts val="800"/>
                        </a:spcAft>
                        <a:buNone/>
                      </a:pPr>
                      <a:r>
                        <a:rPr lang="en-IN" sz="2000" kern="100" dirty="0">
                          <a:effectLst/>
                        </a:rPr>
                        <a:t>Conventional</a:t>
                      </a:r>
                      <a:endParaRPr lang="en-IN" sz="1600" kern="100" dirty="0">
                        <a:effectLst/>
                      </a:endParaRPr>
                    </a:p>
                    <a:p>
                      <a:pPr algn="ctr">
                        <a:lnSpc>
                          <a:spcPct val="107000"/>
                        </a:lnSpc>
                        <a:spcAft>
                          <a:spcPts val="800"/>
                        </a:spcAft>
                        <a:buNone/>
                      </a:pPr>
                      <a:r>
                        <a:rPr lang="en-IN" sz="2000" kern="100" dirty="0">
                          <a:effectLst/>
                        </a:rPr>
                        <a:t>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BKA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22.991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22.469</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516.584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64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657929611"/>
                  </a:ext>
                </a:extLst>
              </a:tr>
              <a:tr h="317409">
                <a:tc vMerge="1">
                  <a:txBody>
                    <a:bodyPr/>
                    <a:lstStyle/>
                    <a:p>
                      <a:endParaRPr lang="en-IN"/>
                    </a:p>
                  </a:txBody>
                  <a:tcPr/>
                </a:tc>
                <a:tc>
                  <a:txBody>
                    <a:bodyPr/>
                    <a:lstStyle/>
                    <a:p>
                      <a:pPr algn="ctr">
                        <a:lnSpc>
                          <a:spcPct val="107000"/>
                        </a:lnSpc>
                        <a:spcAft>
                          <a:spcPts val="800"/>
                        </a:spcAft>
                        <a:buNone/>
                      </a:pPr>
                      <a:r>
                        <a:rPr lang="en-IN" sz="2000" kern="100" dirty="0">
                          <a:effectLst/>
                        </a:rPr>
                        <a:t>KSA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24.034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17.409</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418.407</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41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134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540374466"/>
                  </a:ext>
                </a:extLst>
              </a:tr>
              <a:tr h="317409">
                <a:tc vMerge="1">
                  <a:txBody>
                    <a:bodyPr/>
                    <a:lstStyle/>
                    <a:p>
                      <a:endParaRPr lang="en-IN"/>
                    </a:p>
                  </a:txBody>
                  <a:tcPr/>
                </a:tc>
                <a:tc>
                  <a:txBody>
                    <a:bodyPr/>
                    <a:lstStyle/>
                    <a:p>
                      <a:pPr algn="ctr">
                        <a:lnSpc>
                          <a:spcPct val="107000"/>
                        </a:lnSpc>
                        <a:spcAft>
                          <a:spcPts val="800"/>
                        </a:spcAft>
                        <a:buNone/>
                      </a:pPr>
                      <a:r>
                        <a:rPr lang="en-IN" sz="2000" kern="100" dirty="0">
                          <a:effectLst/>
                        </a:rPr>
                        <a:t>LING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22.742</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25.407</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577.805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23</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55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675781037"/>
                  </a:ext>
                </a:extLst>
              </a:tr>
              <a:tr h="672068">
                <a:tc vMerge="1">
                  <a:txBody>
                    <a:bodyPr/>
                    <a:lstStyle/>
                    <a:p>
                      <a:endParaRPr lang="en-IN"/>
                    </a:p>
                  </a:txBody>
                  <a:tcPr/>
                </a:tc>
                <a:tc>
                  <a:txBody>
                    <a:bodyPr/>
                    <a:lstStyle/>
                    <a:p>
                      <a:pPr algn="ctr">
                        <a:lnSpc>
                          <a:spcPct val="107000"/>
                        </a:lnSpc>
                        <a:spcAft>
                          <a:spcPts val="800"/>
                        </a:spcAft>
                        <a:buNone/>
                      </a:pPr>
                      <a:r>
                        <a:rPr lang="en-IN" sz="2000" kern="100" dirty="0">
                          <a:effectLst/>
                        </a:rPr>
                        <a:t>SKSA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22.744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24.585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559.161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23</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55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4288087466"/>
                  </a:ext>
                </a:extLst>
              </a:tr>
              <a:tr h="317409">
                <a:tc rowSpan="6">
                  <a:txBody>
                    <a:bodyPr/>
                    <a:lstStyle/>
                    <a:p>
                      <a:pPr algn="ctr">
                        <a:lnSpc>
                          <a:spcPct val="107000"/>
                        </a:lnSpc>
                        <a:spcAft>
                          <a:spcPts val="800"/>
                        </a:spcAft>
                        <a:buNone/>
                      </a:pP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endParaRPr>
                    </a:p>
                    <a:p>
                      <a:pPr algn="ctr">
                        <a:lnSpc>
                          <a:spcPct val="107000"/>
                        </a:lnSpc>
                        <a:spcAft>
                          <a:spcPts val="800"/>
                        </a:spcAft>
                        <a:buNone/>
                      </a:pPr>
                      <a:r>
                        <a:rPr lang="en-IN" sz="2000" kern="100" dirty="0">
                          <a:effectLst/>
                        </a:rPr>
                        <a:t>Hybrid</a:t>
                      </a:r>
                      <a:endParaRPr lang="en-IN" sz="1600" kern="100" dirty="0">
                        <a:effectLst/>
                      </a:endParaRPr>
                    </a:p>
                    <a:p>
                      <a:pPr algn="ctr">
                        <a:lnSpc>
                          <a:spcPct val="107000"/>
                        </a:lnSpc>
                        <a:spcAft>
                          <a:spcPts val="800"/>
                        </a:spcAft>
                        <a:buNone/>
                      </a:pPr>
                      <a:r>
                        <a:rPr lang="en-IN" sz="2000" kern="100" dirty="0">
                          <a:effectLst/>
                        </a:rPr>
                        <a:t>Adders</a:t>
                      </a:r>
                      <a:endParaRPr lang="en-IN" sz="1600" kern="100" dirty="0">
                        <a:effectLst/>
                      </a:endParaRPr>
                    </a:p>
                    <a:p>
                      <a:pPr algn="ctr">
                        <a:lnSpc>
                          <a:spcPct val="107000"/>
                        </a:lnSpc>
                        <a:spcAft>
                          <a:spcPts val="800"/>
                        </a:spcAft>
                        <a:buNone/>
                      </a:pPr>
                      <a:r>
                        <a:rPr lang="en-IN" sz="2000" kern="100" dirty="0">
                          <a:effectLst/>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LING+BKA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14.878</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22.121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329.116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72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3726042170"/>
                  </a:ext>
                </a:extLst>
              </a:tr>
              <a:tr h="317409">
                <a:tc vMerge="1">
                  <a:txBody>
                    <a:bodyPr/>
                    <a:lstStyle/>
                    <a:p>
                      <a:endParaRPr lang="en-IN"/>
                    </a:p>
                  </a:txBody>
                  <a:tcPr/>
                </a:tc>
                <a:tc>
                  <a:txBody>
                    <a:bodyPr/>
                    <a:lstStyle/>
                    <a:p>
                      <a:pPr algn="ctr">
                        <a:lnSpc>
                          <a:spcPct val="107000"/>
                        </a:lnSpc>
                        <a:spcAft>
                          <a:spcPts val="800"/>
                        </a:spcAft>
                        <a:buNone/>
                      </a:pPr>
                      <a:r>
                        <a:rPr lang="en-IN" sz="2000" kern="100">
                          <a:effectLst/>
                        </a:rPr>
                        <a:t>LING+KSA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15.225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21.822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332.239</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30</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95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383117807"/>
                  </a:ext>
                </a:extLst>
              </a:tr>
              <a:tr h="317409">
                <a:tc vMerge="1">
                  <a:txBody>
                    <a:bodyPr/>
                    <a:lstStyle/>
                    <a:p>
                      <a:endParaRPr lang="en-IN"/>
                    </a:p>
                  </a:txBody>
                  <a:tcPr/>
                </a:tc>
                <a:tc>
                  <a:txBody>
                    <a:bodyPr/>
                    <a:lstStyle/>
                    <a:p>
                      <a:pPr algn="ctr">
                        <a:lnSpc>
                          <a:spcPct val="107000"/>
                        </a:lnSpc>
                        <a:spcAft>
                          <a:spcPts val="800"/>
                        </a:spcAft>
                        <a:buNone/>
                      </a:pPr>
                      <a:r>
                        <a:rPr lang="en-IN" sz="2000" kern="100">
                          <a:effectLst/>
                        </a:rPr>
                        <a:t>BKA+SKSA</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14.764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24.430</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360.684</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71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851275222"/>
                  </a:ext>
                </a:extLst>
              </a:tr>
              <a:tr h="753037">
                <a:tc vMerge="1">
                  <a:txBody>
                    <a:bodyPr/>
                    <a:lstStyle/>
                    <a:p>
                      <a:endParaRPr lang="en-IN"/>
                    </a:p>
                  </a:txBody>
                  <a:tcPr/>
                </a:tc>
                <a:tc>
                  <a:txBody>
                    <a:bodyPr/>
                    <a:lstStyle/>
                    <a:p>
                      <a:pPr algn="ctr">
                        <a:lnSpc>
                          <a:spcPct val="107000"/>
                        </a:lnSpc>
                        <a:spcAft>
                          <a:spcPts val="800"/>
                        </a:spcAft>
                        <a:buNone/>
                      </a:pPr>
                      <a:r>
                        <a:rPr lang="en-IN" sz="2000" kern="100" dirty="0">
                          <a:effectLst/>
                        </a:rPr>
                        <a:t>LING+KSA+BKA</a:t>
                      </a:r>
                      <a:endParaRPr lang="en-IN" sz="1600" kern="100" dirty="0">
                        <a:effectLst/>
                      </a:endParaRPr>
                    </a:p>
                    <a:p>
                      <a:pPr algn="ctr">
                        <a:lnSpc>
                          <a:spcPct val="107000"/>
                        </a:lnSpc>
                        <a:spcAft>
                          <a:spcPts val="800"/>
                        </a:spcAft>
                        <a:buNone/>
                      </a:pPr>
                      <a:r>
                        <a:rPr lang="en-IN" sz="2000" kern="100" dirty="0">
                          <a:effectLst/>
                        </a:rPr>
                        <a:t>SKSA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14.791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22.412</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331.495</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21</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70</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1172528923"/>
                  </a:ext>
                </a:extLst>
              </a:tr>
              <a:tr h="826530">
                <a:tc vMerge="1">
                  <a:txBody>
                    <a:bodyPr/>
                    <a:lstStyle/>
                    <a:p>
                      <a:endParaRPr lang="en-IN"/>
                    </a:p>
                  </a:txBody>
                  <a:tcPr/>
                </a:tc>
                <a:tc>
                  <a:txBody>
                    <a:bodyPr/>
                    <a:lstStyle/>
                    <a:p>
                      <a:pPr algn="ctr">
                        <a:lnSpc>
                          <a:spcPct val="107000"/>
                        </a:lnSpc>
                        <a:spcAft>
                          <a:spcPts val="800"/>
                        </a:spcAft>
                        <a:buNone/>
                      </a:pPr>
                      <a:r>
                        <a:rPr lang="en-IN" sz="2000" kern="100">
                          <a:effectLst/>
                        </a:rPr>
                        <a:t>LING8+SKSA8+ LING8+SKSA8</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14.795</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26.431</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a:effectLst/>
                        </a:rPr>
                        <a:t>391.046</a:t>
                      </a:r>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26</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kern="100" dirty="0">
                          <a:effectLst/>
                        </a:rPr>
                        <a:t>72</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3576020212"/>
                  </a:ext>
                </a:extLst>
              </a:tr>
              <a:tr h="1188666">
                <a:tc vMerge="1">
                  <a:txBody>
                    <a:bodyPr/>
                    <a:lstStyle/>
                    <a:p>
                      <a:endParaRPr lang="en-IN"/>
                    </a:p>
                  </a:txBody>
                  <a:tcPr/>
                </a:tc>
                <a:tc>
                  <a:txBody>
                    <a:bodyPr/>
                    <a:lstStyle/>
                    <a:p>
                      <a:pPr algn="ctr">
                        <a:lnSpc>
                          <a:spcPct val="107000"/>
                        </a:lnSpc>
                        <a:spcAft>
                          <a:spcPts val="800"/>
                        </a:spcAft>
                        <a:buNone/>
                      </a:pPr>
                      <a:r>
                        <a:rPr lang="en-IN" sz="2000" b="1" kern="100" dirty="0">
                          <a:effectLst/>
                        </a:rPr>
                        <a:t>LING+SKSA</a:t>
                      </a:r>
                      <a:endParaRPr lang="en-IN" sz="1600" b="1" kern="100" dirty="0">
                        <a:effectLst/>
                      </a:endParaRPr>
                    </a:p>
                    <a:p>
                      <a:pPr algn="ctr">
                        <a:lnSpc>
                          <a:spcPct val="107000"/>
                        </a:lnSpc>
                        <a:spcAft>
                          <a:spcPts val="800"/>
                        </a:spcAft>
                        <a:buNone/>
                      </a:pPr>
                      <a:r>
                        <a:rPr lang="en-IN" sz="2000" b="1" kern="100" dirty="0">
                          <a:effectLst/>
                        </a:rPr>
                        <a:t>(Proposed)</a:t>
                      </a:r>
                      <a:endParaRPr lang="en-IN" sz="1600" b="1" kern="100" dirty="0">
                        <a:effectLst/>
                      </a:endParaRPr>
                    </a:p>
                    <a:p>
                      <a:pPr algn="ctr">
                        <a:lnSpc>
                          <a:spcPct val="107000"/>
                        </a:lnSpc>
                        <a:spcAft>
                          <a:spcPts val="800"/>
                        </a:spcAft>
                        <a:buNone/>
                      </a:pPr>
                      <a:r>
                        <a:rPr lang="en-IN" sz="2000" b="1" kern="100" dirty="0">
                          <a:effectLst/>
                        </a:rPr>
                        <a:t> </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b="1" kern="100" dirty="0">
                          <a:effectLst/>
                        </a:rPr>
                        <a:t>15.095</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b="1" kern="100" dirty="0">
                          <a:effectLst/>
                        </a:rPr>
                        <a:t>20.807</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b="1" kern="100" dirty="0">
                          <a:effectLst/>
                        </a:rPr>
                        <a:t>314.081</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b="1" kern="100" dirty="0">
                          <a:effectLst/>
                        </a:rPr>
                        <a:t>31</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tc>
                  <a:txBody>
                    <a:bodyPr/>
                    <a:lstStyle/>
                    <a:p>
                      <a:pPr algn="ctr">
                        <a:lnSpc>
                          <a:spcPct val="107000"/>
                        </a:lnSpc>
                        <a:spcAft>
                          <a:spcPts val="800"/>
                        </a:spcAft>
                        <a:buNone/>
                      </a:pPr>
                      <a:r>
                        <a:rPr lang="en-IN" sz="2000" b="1" kern="100" dirty="0">
                          <a:effectLst/>
                        </a:rPr>
                        <a:t>80</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6984" marR="46984" marT="0" marB="0" anchor="ctr"/>
                </a:tc>
                <a:extLst>
                  <a:ext uri="{0D108BD9-81ED-4DB2-BD59-A6C34878D82A}">
                    <a16:rowId xmlns:a16="http://schemas.microsoft.com/office/drawing/2014/main" val="705065472"/>
                  </a:ext>
                </a:extLst>
              </a:tr>
            </a:tbl>
          </a:graphicData>
        </a:graphic>
      </p:graphicFrame>
    </p:spTree>
    <p:extLst>
      <p:ext uri="{BB962C8B-B14F-4D97-AF65-F5344CB8AC3E}">
        <p14:creationId xmlns:p14="http://schemas.microsoft.com/office/powerpoint/2010/main" val="3275841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3FC0-8B3B-E86C-5CF9-95A77D1E52D6}"/>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4B29BBA-961B-7CAE-5818-E4FD57532F8F}"/>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0FF3C471-C423-421B-538D-E39535C83B93}"/>
              </a:ext>
            </a:extLst>
          </p:cNvPr>
          <p:cNvPicPr>
            <a:picLocks noChangeAspect="1"/>
          </p:cNvPicPr>
          <p:nvPr/>
        </p:nvPicPr>
        <p:blipFill>
          <a:blip r:embed="rId3"/>
          <a:stretch>
            <a:fillRect/>
          </a:stretch>
        </p:blipFill>
        <p:spPr>
          <a:xfrm>
            <a:off x="1" y="1"/>
            <a:ext cx="14630399" cy="8229599"/>
          </a:xfrm>
          <a:prstGeom prst="rect">
            <a:avLst/>
          </a:prstGeom>
        </p:spPr>
      </p:pic>
      <p:sp>
        <p:nvSpPr>
          <p:cNvPr id="13" name="TextBox 12">
            <a:extLst>
              <a:ext uri="{FF2B5EF4-FFF2-40B4-BE49-F238E27FC236}">
                <a16:creationId xmlns:a16="http://schemas.microsoft.com/office/drawing/2014/main" id="{C7804CD4-7C94-8980-FDFC-599601DFF2E1}"/>
              </a:ext>
            </a:extLst>
          </p:cNvPr>
          <p:cNvSpPr txBox="1"/>
          <p:nvPr/>
        </p:nvSpPr>
        <p:spPr>
          <a:xfrm>
            <a:off x="335398" y="5843997"/>
            <a:ext cx="13734169" cy="1938992"/>
          </a:xfrm>
          <a:prstGeom prst="rect">
            <a:avLst/>
          </a:prstGeom>
          <a:noFill/>
        </p:spPr>
        <p:txBody>
          <a:bodyPr wrap="square" rtlCol="0">
            <a:spAutoFit/>
          </a:bodyPr>
          <a:lstStyle/>
          <a:p>
            <a:pPr algn="ctr"/>
            <a:r>
              <a:rPr lang="en-IN" sz="3600" dirty="0">
                <a:solidFill>
                  <a:schemeClr val="bg1"/>
                </a:solidFill>
              </a:rPr>
              <a:t>Performance Improvement:</a:t>
            </a:r>
          </a:p>
          <a:p>
            <a:pPr marL="342900" indent="-342900">
              <a:buFont typeface="Arial" panose="020B0604020202020204" pitchFamily="34" charset="0"/>
              <a:buChar char="•"/>
            </a:pPr>
            <a:r>
              <a:rPr lang="en-IN" sz="2000" b="1" dirty="0">
                <a:solidFill>
                  <a:srgbClr val="FFFFFF"/>
                </a:solidFill>
                <a:latin typeface="Calibri" panose="020F0502020204030204" pitchFamily="34" charset="0"/>
              </a:rPr>
              <a:t>When compared to 32-bit conventional ling adder proposed hybrid adder is improved:</a:t>
            </a:r>
          </a:p>
          <a:p>
            <a:pPr marL="342900" indent="-342900">
              <a:buFont typeface="Arial" panose="020B0604020202020204" pitchFamily="34" charset="0"/>
              <a:buChar char="•"/>
            </a:pPr>
            <a:r>
              <a:rPr lang="en-US" sz="2000" b="1" i="0" u="none" strike="noStrike" kern="1200" dirty="0">
                <a:solidFill>
                  <a:srgbClr val="FFFFFF"/>
                </a:solidFill>
                <a:effectLst/>
                <a:latin typeface="Calibri" panose="020F0502020204030204" pitchFamily="34" charset="0"/>
              </a:rPr>
              <a:t>Power Consumption</a:t>
            </a:r>
            <a:r>
              <a:rPr lang="en-IN" sz="2000" kern="1200" dirty="0">
                <a:solidFill>
                  <a:srgbClr val="FFFFFF"/>
                </a:solidFill>
                <a:latin typeface="Arial" panose="020B0604020202020204" pitchFamily="34" charset="0"/>
              </a:rPr>
              <a:t> is</a:t>
            </a:r>
            <a:r>
              <a:rPr lang="en-IN" sz="2000" dirty="0">
                <a:latin typeface="Arial" panose="020B0604020202020204" pitchFamily="34" charset="0"/>
              </a:rPr>
              <a:t> </a:t>
            </a:r>
            <a:r>
              <a:rPr lang="en-US" sz="2000" b="1" i="0" u="none" strike="noStrike" kern="1200" dirty="0">
                <a:solidFill>
                  <a:srgbClr val="FFFFFF"/>
                </a:solidFill>
                <a:effectLst/>
                <a:latin typeface="Calibri" panose="020F0502020204030204" pitchFamily="34" charset="0"/>
              </a:rPr>
              <a:t>reduced by </a:t>
            </a:r>
            <a:r>
              <a:rPr lang="en-US" sz="2000" b="1" dirty="0">
                <a:solidFill>
                  <a:srgbClr val="FFFFFF"/>
                </a:solidFill>
                <a:latin typeface="Calibri" panose="020F0502020204030204" pitchFamily="34" charset="0"/>
              </a:rPr>
              <a:t>33.63% </a:t>
            </a:r>
          </a:p>
          <a:p>
            <a:pPr marL="342900" indent="-342900">
              <a:buFont typeface="Arial" panose="020B0604020202020204" pitchFamily="34" charset="0"/>
              <a:buChar char="•"/>
            </a:pPr>
            <a:r>
              <a:rPr lang="en-US" sz="2000" b="1" i="0" u="none" strike="noStrike" dirty="0">
                <a:solidFill>
                  <a:srgbClr val="FFFFFF"/>
                </a:solidFill>
                <a:effectLst/>
                <a:latin typeface="Calibri" panose="020F0502020204030204" pitchFamily="34" charset="0"/>
              </a:rPr>
              <a:t>Delay is </a:t>
            </a:r>
            <a:r>
              <a:rPr lang="en-US" sz="2000" b="1" dirty="0">
                <a:solidFill>
                  <a:srgbClr val="FFFFFF"/>
                </a:solidFill>
                <a:latin typeface="Calibri" panose="020F0502020204030204" pitchFamily="34" charset="0"/>
              </a:rPr>
              <a:t>reduced</a:t>
            </a:r>
            <a:r>
              <a:rPr lang="en-US" sz="2000" b="1" i="0" u="none" strike="noStrike" dirty="0">
                <a:solidFill>
                  <a:srgbClr val="FFFFFF"/>
                </a:solidFill>
                <a:effectLst/>
                <a:latin typeface="Calibri" panose="020F0502020204030204" pitchFamily="34" charset="0"/>
              </a:rPr>
              <a:t> by </a:t>
            </a:r>
            <a:r>
              <a:rPr lang="en-US" sz="2000" b="1" dirty="0">
                <a:solidFill>
                  <a:srgbClr val="FFFFFF"/>
                </a:solidFill>
                <a:latin typeface="Calibri" panose="020F0502020204030204" pitchFamily="34" charset="0"/>
              </a:rPr>
              <a:t>18.6% </a:t>
            </a:r>
          </a:p>
          <a:p>
            <a:pPr marL="342900" indent="-342900">
              <a:buFont typeface="Arial" panose="020B0604020202020204" pitchFamily="34" charset="0"/>
              <a:buChar char="•"/>
            </a:pPr>
            <a:r>
              <a:rPr lang="en-US" sz="2000" b="1" dirty="0">
                <a:solidFill>
                  <a:srgbClr val="FFFFFF"/>
                </a:solidFill>
                <a:latin typeface="Calibri" panose="020F0502020204030204" pitchFamily="34" charset="0"/>
              </a:rPr>
              <a:t>PDP is reduced by </a:t>
            </a:r>
            <a:r>
              <a:rPr lang="en-IN" sz="2000" b="1" dirty="0">
                <a:solidFill>
                  <a:srgbClr val="FFFFFF"/>
                </a:solidFill>
                <a:latin typeface="Calibri" panose="020F0502020204030204" pitchFamily="34" charset="0"/>
              </a:rPr>
              <a:t>45.64</a:t>
            </a:r>
            <a:r>
              <a:rPr lang="en-US" sz="2000" b="1" dirty="0">
                <a:solidFill>
                  <a:srgbClr val="FFFFFF"/>
                </a:solidFill>
                <a:latin typeface="Calibri" panose="020F0502020204030204" pitchFamily="34" charset="0"/>
              </a:rPr>
              <a:t>% </a:t>
            </a:r>
            <a:endParaRPr lang="en-IN" sz="2000" b="1" dirty="0">
              <a:solidFill>
                <a:srgbClr val="FFFFFF"/>
              </a:solidFill>
              <a:latin typeface="Calibri" panose="020F0502020204030204" pitchFamily="34" charset="0"/>
            </a:endParaRPr>
          </a:p>
        </p:txBody>
      </p:sp>
      <p:pic>
        <p:nvPicPr>
          <p:cNvPr id="3" name="Picture 2">
            <a:extLst>
              <a:ext uri="{FF2B5EF4-FFF2-40B4-BE49-F238E27FC236}">
                <a16:creationId xmlns:a16="http://schemas.microsoft.com/office/drawing/2014/main" id="{2E62450D-4FE0-7814-85FE-C752140FC819}"/>
              </a:ext>
            </a:extLst>
          </p:cNvPr>
          <p:cNvPicPr>
            <a:picLocks noChangeAspect="1"/>
          </p:cNvPicPr>
          <p:nvPr/>
        </p:nvPicPr>
        <p:blipFill>
          <a:blip r:embed="rId4"/>
          <a:stretch>
            <a:fillRect/>
          </a:stretch>
        </p:blipFill>
        <p:spPr>
          <a:xfrm>
            <a:off x="484617" y="668154"/>
            <a:ext cx="6514407" cy="4557856"/>
          </a:xfrm>
          <a:prstGeom prst="rect">
            <a:avLst/>
          </a:prstGeom>
        </p:spPr>
      </p:pic>
      <p:pic>
        <p:nvPicPr>
          <p:cNvPr id="7" name="Picture 6">
            <a:extLst>
              <a:ext uri="{FF2B5EF4-FFF2-40B4-BE49-F238E27FC236}">
                <a16:creationId xmlns:a16="http://schemas.microsoft.com/office/drawing/2014/main" id="{0BD1C762-A956-ADEE-1E60-A3392D728268}"/>
              </a:ext>
            </a:extLst>
          </p:cNvPr>
          <p:cNvPicPr>
            <a:picLocks noChangeAspect="1"/>
          </p:cNvPicPr>
          <p:nvPr/>
        </p:nvPicPr>
        <p:blipFill>
          <a:blip r:embed="rId5"/>
          <a:stretch>
            <a:fillRect/>
          </a:stretch>
        </p:blipFill>
        <p:spPr>
          <a:xfrm>
            <a:off x="7315199" y="617988"/>
            <a:ext cx="7093527" cy="4608022"/>
          </a:xfrm>
          <a:prstGeom prst="rect">
            <a:avLst/>
          </a:prstGeom>
        </p:spPr>
      </p:pic>
    </p:spTree>
    <p:extLst>
      <p:ext uri="{BB962C8B-B14F-4D97-AF65-F5344CB8AC3E}">
        <p14:creationId xmlns:p14="http://schemas.microsoft.com/office/powerpoint/2010/main" val="237519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5C9F9-F573-3B82-3B68-346D4ED83D00}"/>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2BD3A2E6-63B9-308F-52BC-E5117A06CA2E}"/>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33E14BD9-0B12-7A4D-C2D2-86EF71C6AA76}"/>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858CFE4-D214-8EA0-7E0D-AAEE8295A4E5}"/>
              </a:ext>
            </a:extLst>
          </p:cNvPr>
          <p:cNvSpPr txBox="1"/>
          <p:nvPr/>
        </p:nvSpPr>
        <p:spPr>
          <a:xfrm>
            <a:off x="412595" y="202284"/>
            <a:ext cx="13492975" cy="646331"/>
          </a:xfrm>
          <a:prstGeom prst="rect">
            <a:avLst/>
          </a:prstGeom>
          <a:noFill/>
        </p:spPr>
        <p:txBody>
          <a:bodyPr wrap="square" rtlCol="0">
            <a:spAutoFit/>
          </a:bodyPr>
          <a:lstStyle/>
          <a:p>
            <a:pPr algn="ctr"/>
            <a:r>
              <a:rPr lang="en-IN" sz="3600" dirty="0">
                <a:solidFill>
                  <a:schemeClr val="bg1"/>
                </a:solidFill>
              </a:rPr>
              <a:t>PROPOSED 32-Bit HYBRID ADDER ARCHITECTURE</a:t>
            </a:r>
          </a:p>
        </p:txBody>
      </p:sp>
      <p:sp>
        <p:nvSpPr>
          <p:cNvPr id="4" name="TextBox 3">
            <a:extLst>
              <a:ext uri="{FF2B5EF4-FFF2-40B4-BE49-F238E27FC236}">
                <a16:creationId xmlns:a16="http://schemas.microsoft.com/office/drawing/2014/main" id="{C1703219-8B3A-C477-4080-EC574992C78C}"/>
              </a:ext>
            </a:extLst>
          </p:cNvPr>
          <p:cNvSpPr txBox="1"/>
          <p:nvPr/>
        </p:nvSpPr>
        <p:spPr>
          <a:xfrm>
            <a:off x="4179229" y="1045158"/>
            <a:ext cx="5452451" cy="830997"/>
          </a:xfrm>
          <a:prstGeom prst="rect">
            <a:avLst/>
          </a:prstGeom>
          <a:noFill/>
        </p:spPr>
        <p:txBody>
          <a:bodyPr wrap="square" rtlCol="0">
            <a:spAutoFit/>
          </a:bodyPr>
          <a:lstStyle/>
          <a:p>
            <a:pPr algn="ctr"/>
            <a:r>
              <a:rPr lang="en-IN" sz="2400" dirty="0">
                <a:solidFill>
                  <a:schemeClr val="bg1"/>
                </a:solidFill>
              </a:rPr>
              <a:t>LING(16)  + SPARSE KOGGLE STONE(16)</a:t>
            </a:r>
          </a:p>
          <a:p>
            <a:pPr algn="ctr"/>
            <a:endParaRPr lang="en-IN" sz="2400" dirty="0">
              <a:solidFill>
                <a:schemeClr val="bg1"/>
              </a:solidFill>
            </a:endParaRPr>
          </a:p>
        </p:txBody>
      </p:sp>
      <p:pic>
        <p:nvPicPr>
          <p:cNvPr id="7" name="Picture 6">
            <a:extLst>
              <a:ext uri="{FF2B5EF4-FFF2-40B4-BE49-F238E27FC236}">
                <a16:creationId xmlns:a16="http://schemas.microsoft.com/office/drawing/2014/main" id="{23C5522C-6C24-192E-3190-8CC310624CAB}"/>
              </a:ext>
            </a:extLst>
          </p:cNvPr>
          <p:cNvPicPr>
            <a:picLocks noChangeAspect="1"/>
          </p:cNvPicPr>
          <p:nvPr/>
        </p:nvPicPr>
        <p:blipFill>
          <a:blip r:embed="rId4"/>
          <a:srcRect/>
          <a:stretch/>
        </p:blipFill>
        <p:spPr>
          <a:xfrm>
            <a:off x="1959194" y="1598342"/>
            <a:ext cx="10399775" cy="5562666"/>
          </a:xfrm>
          <a:prstGeom prst="rect">
            <a:avLst/>
          </a:prstGeom>
        </p:spPr>
      </p:pic>
    </p:spTree>
    <p:extLst>
      <p:ext uri="{BB962C8B-B14F-4D97-AF65-F5344CB8AC3E}">
        <p14:creationId xmlns:p14="http://schemas.microsoft.com/office/powerpoint/2010/main" val="1801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C1D59-898D-3ECD-F8BF-1AB111479577}"/>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6FDE901D-CE7B-4435-B565-3DBE4AE0440B}"/>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CEBB19F-30CA-25ED-0F48-6BF755E40CF7}"/>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650E42DE-AE58-61B4-83B6-3CBD2AC16F71}"/>
              </a:ext>
            </a:extLst>
          </p:cNvPr>
          <p:cNvSpPr txBox="1"/>
          <p:nvPr/>
        </p:nvSpPr>
        <p:spPr>
          <a:xfrm>
            <a:off x="301083" y="165926"/>
            <a:ext cx="13258800" cy="369332"/>
          </a:xfrm>
          <a:prstGeom prst="rect">
            <a:avLst/>
          </a:prstGeom>
          <a:noFill/>
        </p:spPr>
        <p:txBody>
          <a:bodyPr wrap="square" rtlCol="0">
            <a:spAutoFit/>
          </a:bodyPr>
          <a:lstStyle/>
          <a:p>
            <a:pPr algn="ctr"/>
            <a:r>
              <a:rPr lang="en-IN" dirty="0">
                <a:solidFill>
                  <a:schemeClr val="bg1"/>
                </a:solidFill>
              </a:rPr>
              <a:t>SCHEMATIC OF THE PROPOSED 32-BIT HYBRID ADDER</a:t>
            </a:r>
          </a:p>
        </p:txBody>
      </p:sp>
      <p:pic>
        <p:nvPicPr>
          <p:cNvPr id="7" name="Picture 6">
            <a:extLst>
              <a:ext uri="{FF2B5EF4-FFF2-40B4-BE49-F238E27FC236}">
                <a16:creationId xmlns:a16="http://schemas.microsoft.com/office/drawing/2014/main" id="{D9FFF6C9-11FD-4D30-D173-FC19585A8A42}"/>
              </a:ext>
            </a:extLst>
          </p:cNvPr>
          <p:cNvPicPr>
            <a:picLocks noChangeAspect="1"/>
          </p:cNvPicPr>
          <p:nvPr/>
        </p:nvPicPr>
        <p:blipFill>
          <a:blip r:embed="rId4"/>
          <a:srcRect/>
          <a:stretch/>
        </p:blipFill>
        <p:spPr>
          <a:xfrm>
            <a:off x="479501" y="701184"/>
            <a:ext cx="13537581" cy="4016931"/>
          </a:xfrm>
          <a:prstGeom prst="rect">
            <a:avLst/>
          </a:prstGeom>
        </p:spPr>
      </p:pic>
      <p:pic>
        <p:nvPicPr>
          <p:cNvPr id="5" name="Picture 4">
            <a:extLst>
              <a:ext uri="{FF2B5EF4-FFF2-40B4-BE49-F238E27FC236}">
                <a16:creationId xmlns:a16="http://schemas.microsoft.com/office/drawing/2014/main" id="{C8B7AA44-62E7-2636-EB6D-1CB22CEDFCCA}"/>
              </a:ext>
            </a:extLst>
          </p:cNvPr>
          <p:cNvPicPr>
            <a:picLocks noChangeAspect="1"/>
          </p:cNvPicPr>
          <p:nvPr/>
        </p:nvPicPr>
        <p:blipFill>
          <a:blip r:embed="rId5"/>
          <a:stretch>
            <a:fillRect/>
          </a:stretch>
        </p:blipFill>
        <p:spPr>
          <a:xfrm>
            <a:off x="597408" y="5504832"/>
            <a:ext cx="13264895" cy="1889924"/>
          </a:xfrm>
          <a:prstGeom prst="rect">
            <a:avLst/>
          </a:prstGeom>
        </p:spPr>
      </p:pic>
      <p:sp>
        <p:nvSpPr>
          <p:cNvPr id="8" name="TextBox 7">
            <a:extLst>
              <a:ext uri="{FF2B5EF4-FFF2-40B4-BE49-F238E27FC236}">
                <a16:creationId xmlns:a16="http://schemas.microsoft.com/office/drawing/2014/main" id="{D21784D5-2117-A619-5FD2-C628FCCDAEA6}"/>
              </a:ext>
            </a:extLst>
          </p:cNvPr>
          <p:cNvSpPr txBox="1"/>
          <p:nvPr/>
        </p:nvSpPr>
        <p:spPr>
          <a:xfrm>
            <a:off x="3224115" y="4950871"/>
            <a:ext cx="7412736" cy="369332"/>
          </a:xfrm>
          <a:prstGeom prst="rect">
            <a:avLst/>
          </a:prstGeom>
          <a:noFill/>
        </p:spPr>
        <p:txBody>
          <a:bodyPr wrap="square">
            <a:spAutoFit/>
          </a:bodyPr>
          <a:lstStyle/>
          <a:p>
            <a:pPr algn="ctr"/>
            <a:r>
              <a:rPr lang="en-IN" dirty="0">
                <a:solidFill>
                  <a:schemeClr val="bg1"/>
                </a:solidFill>
              </a:rPr>
              <a:t>SIMULATION OUTPUT OF PROPOSED 32-BIT HYBRID ADDER</a:t>
            </a:r>
          </a:p>
        </p:txBody>
      </p:sp>
    </p:spTree>
    <p:extLst>
      <p:ext uri="{BB962C8B-B14F-4D97-AF65-F5344CB8AC3E}">
        <p14:creationId xmlns:p14="http://schemas.microsoft.com/office/powerpoint/2010/main" val="419908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457"/>
            <a:ext cx="14630401" cy="8229600"/>
          </a:xfrm>
          <a:prstGeom prst="rect">
            <a:avLst/>
          </a:prstGeom>
        </p:spPr>
      </p:pic>
      <p:pic>
        <p:nvPicPr>
          <p:cNvPr id="10" name="Picture 9">
            <a:extLst>
              <a:ext uri="{FF2B5EF4-FFF2-40B4-BE49-F238E27FC236}">
                <a16:creationId xmlns:a16="http://schemas.microsoft.com/office/drawing/2014/main" id="{2D256668-C91B-9536-6B7D-77C076A46609}"/>
              </a:ext>
            </a:extLst>
          </p:cNvPr>
          <p:cNvPicPr>
            <a:picLocks noChangeAspect="1"/>
          </p:cNvPicPr>
          <p:nvPr/>
        </p:nvPicPr>
        <p:blipFill>
          <a:blip r:embed="rId4"/>
          <a:stretch>
            <a:fillRect/>
          </a:stretch>
        </p:blipFill>
        <p:spPr>
          <a:xfrm>
            <a:off x="-2479" y="-1395"/>
            <a:ext cx="14612511" cy="8219537"/>
          </a:xfrm>
          <a:prstGeom prst="rect">
            <a:avLst/>
          </a:prstGeom>
        </p:spPr>
      </p:pic>
      <p:sp>
        <p:nvSpPr>
          <p:cNvPr id="6" name="Text 1"/>
          <p:cNvSpPr/>
          <p:nvPr/>
        </p:nvSpPr>
        <p:spPr>
          <a:xfrm>
            <a:off x="3127966" y="820905"/>
            <a:ext cx="8010822" cy="889820"/>
          </a:xfrm>
          <a:prstGeom prst="rect">
            <a:avLst/>
          </a:prstGeom>
          <a:noFill/>
          <a:ln/>
        </p:spPr>
        <p:txBody>
          <a:bodyPr wrap="square" rtlCol="0" anchor="t"/>
          <a:lstStyle/>
          <a:p>
            <a:pPr marL="0" indent="0" algn="ctr">
              <a:lnSpc>
                <a:spcPts val="6628"/>
              </a:lnSpc>
              <a:buNone/>
            </a:pPr>
            <a:r>
              <a:rPr lang="en-US" sz="6000" dirty="0">
                <a:solidFill>
                  <a:schemeClr val="bg1">
                    <a:lumMod val="95000"/>
                  </a:schemeClr>
                </a:solidFill>
                <a:latin typeface="Times New Roman" panose="02020603050405020304" pitchFamily="18" charset="0"/>
                <a:cs typeface="Times New Roman" panose="02020603050405020304" pitchFamily="18" charset="0"/>
              </a:rPr>
              <a:t>Abstract</a:t>
            </a:r>
            <a:endParaRPr lang="en-US" sz="4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 2"/>
          <p:cNvSpPr/>
          <p:nvPr/>
        </p:nvSpPr>
        <p:spPr>
          <a:xfrm>
            <a:off x="683181" y="3422844"/>
            <a:ext cx="7777639" cy="936546"/>
          </a:xfrm>
          <a:prstGeom prst="rect">
            <a:avLst/>
          </a:prstGeom>
          <a:noFill/>
          <a:ln/>
        </p:spPr>
        <p:txBody>
          <a:bodyPr wrap="square" rtlCol="0" anchor="t"/>
          <a:lstStyle/>
          <a:p>
            <a:pPr marL="0" indent="0" algn="just">
              <a:lnSpc>
                <a:spcPts val="2459"/>
              </a:lnSpc>
              <a:buNone/>
            </a:pPr>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A2ACAAC-7D8C-EF1B-7EE0-8F71F9D35B92}"/>
              </a:ext>
            </a:extLst>
          </p:cNvPr>
          <p:cNvSpPr txBox="1"/>
          <p:nvPr/>
        </p:nvSpPr>
        <p:spPr>
          <a:xfrm>
            <a:off x="121920" y="2375577"/>
            <a:ext cx="14081759" cy="4832092"/>
          </a:xfrm>
          <a:prstGeom prst="rect">
            <a:avLst/>
          </a:prstGeom>
          <a:noFill/>
        </p:spPr>
        <p:txBody>
          <a:bodyPr wrap="square" rtlCol="0">
            <a:spAutoFit/>
          </a:bodyPr>
          <a:lstStyle/>
          <a:p>
            <a:pPr algn="just"/>
            <a:r>
              <a:rPr lang="en-US" sz="2800" dirty="0">
                <a:solidFill>
                  <a:schemeClr val="bg1"/>
                </a:solidFill>
                <a:latin typeface="Times New Roman" panose="02020603050405020304" pitchFamily="18" charset="0"/>
                <a:ea typeface="Sans Serif Collection" panose="020B0502040504020204" pitchFamily="34" charset="0"/>
                <a:cs typeface="Times New Roman" panose="02020603050405020304" pitchFamily="18" charset="0"/>
              </a:rPr>
              <a:t>The design of FIR filters is critical in digital signal processing applications, particularly for improving power efficiency and speed. This project aims to further enhance the effectiveness of FIR filter designs by addressing current challenges in power efficiency, area reduction, and computational complexity, factors that are crucial in today's market where energy-efficient and compact designs are highly valued. The objective is to minimize power consumption by employing hybrid adder and multiplier structures that optimize speed and power dissipation characteristics. A novel hybrid adder combining Sparse Kogge-Stone and Ling architectures is introduced to reduce delay and power usage, and a corresponding hybrid multiplier is developed to ensure fast, efficient computation. Rigorous testing and simulation validate the functional correctness and superior performance of the proposed FIR filter, demonstrating significant improvements in delay and power consumption for high-performance DSP applications.</a:t>
            </a:r>
            <a:endParaRPr lang="en-IN" sz="2800" dirty="0">
              <a:solidFill>
                <a:schemeClr val="bg1"/>
              </a:solidFill>
              <a:latin typeface="Times New Roman" panose="02020603050405020304" pitchFamily="18" charset="0"/>
              <a:ea typeface="Sans Serif Collection" panose="020B0502040504020204" pitchFamily="34" charset="0"/>
              <a:cs typeface="Times New Roman" panose="02020603050405020304" pitchFamily="18" charset="0"/>
            </a:endParaRPr>
          </a:p>
        </p:txBody>
      </p:sp>
    </p:spTree>
    <p:extLst>
      <p:ext uri="{BB962C8B-B14F-4D97-AF65-F5344CB8AC3E}">
        <p14:creationId xmlns:p14="http://schemas.microsoft.com/office/powerpoint/2010/main" val="27243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AE2375F-F039-29A3-3C59-9858F75C506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6D22CD11-776E-BF9B-ADF4-68EFDF024959}"/>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53B49D7-7D98-114F-119A-98D1D2CC60A9}"/>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POWER COMPARISION OF 32- BIT LING ADDER AND PROPOSED HYBRID ADDER </a:t>
            </a:r>
          </a:p>
        </p:txBody>
      </p:sp>
      <p:sp>
        <p:nvSpPr>
          <p:cNvPr id="5" name="TextBox 4">
            <a:extLst>
              <a:ext uri="{FF2B5EF4-FFF2-40B4-BE49-F238E27FC236}">
                <a16:creationId xmlns:a16="http://schemas.microsoft.com/office/drawing/2014/main" id="{A66B7E02-DEB8-E245-CC2F-67EBD1184304}"/>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EF82436F-1396-9323-329A-4158EF07BE8C}"/>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CA2C2DB6-C526-7DA7-108D-AB785C206BB6}"/>
              </a:ext>
            </a:extLst>
          </p:cNvPr>
          <p:cNvSpPr txBox="1"/>
          <p:nvPr/>
        </p:nvSpPr>
        <p:spPr>
          <a:xfrm>
            <a:off x="1773044" y="6110641"/>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E5C71837-1AF4-D415-93C4-C583E4D3B929}"/>
              </a:ext>
            </a:extLst>
          </p:cNvPr>
          <p:cNvSpPr txBox="1"/>
          <p:nvPr/>
        </p:nvSpPr>
        <p:spPr>
          <a:xfrm>
            <a:off x="10159504" y="6152569"/>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7" name="Picture 6">
            <a:extLst>
              <a:ext uri="{FF2B5EF4-FFF2-40B4-BE49-F238E27FC236}">
                <a16:creationId xmlns:a16="http://schemas.microsoft.com/office/drawing/2014/main" id="{AE758D13-6352-F9E5-7E7A-77B3B3C6819A}"/>
              </a:ext>
            </a:extLst>
          </p:cNvPr>
          <p:cNvPicPr>
            <a:picLocks noChangeAspect="1"/>
          </p:cNvPicPr>
          <p:nvPr/>
        </p:nvPicPr>
        <p:blipFill>
          <a:blip r:embed="rId4"/>
          <a:srcRect/>
          <a:stretch/>
        </p:blipFill>
        <p:spPr>
          <a:xfrm>
            <a:off x="7648613" y="1463040"/>
            <a:ext cx="6365875" cy="4267200"/>
          </a:xfrm>
          <a:prstGeom prst="rect">
            <a:avLst/>
          </a:prstGeom>
        </p:spPr>
      </p:pic>
      <p:pic>
        <p:nvPicPr>
          <p:cNvPr id="12" name="Picture 11">
            <a:extLst>
              <a:ext uri="{FF2B5EF4-FFF2-40B4-BE49-F238E27FC236}">
                <a16:creationId xmlns:a16="http://schemas.microsoft.com/office/drawing/2014/main" id="{C7830346-7EF4-0B00-C457-4C299BAA7DD5}"/>
              </a:ext>
            </a:extLst>
          </p:cNvPr>
          <p:cNvPicPr>
            <a:picLocks noChangeAspect="1"/>
          </p:cNvPicPr>
          <p:nvPr/>
        </p:nvPicPr>
        <p:blipFill>
          <a:blip r:embed="rId5"/>
          <a:srcRect/>
          <a:stretch/>
        </p:blipFill>
        <p:spPr>
          <a:xfrm>
            <a:off x="744142" y="1463040"/>
            <a:ext cx="6038788" cy="4267200"/>
          </a:xfrm>
          <a:prstGeom prst="rect">
            <a:avLst/>
          </a:prstGeom>
        </p:spPr>
      </p:pic>
    </p:spTree>
    <p:extLst>
      <p:ext uri="{BB962C8B-B14F-4D97-AF65-F5344CB8AC3E}">
        <p14:creationId xmlns:p14="http://schemas.microsoft.com/office/powerpoint/2010/main" val="248450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5821-38B0-9040-D6A8-349FE605D261}"/>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B7E3367-8DAE-B893-3658-8171585920C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DA17DF8-18A8-79E6-11B6-AE9C717C53C5}"/>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000393B-AA59-260C-3AE1-C57AB2EF495D}"/>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DELAY COMPARISION OF 32- BIT LING ADDER AND PROPOSED HYBRID ADDER </a:t>
            </a:r>
          </a:p>
        </p:txBody>
      </p:sp>
      <p:sp>
        <p:nvSpPr>
          <p:cNvPr id="5" name="TextBox 4">
            <a:extLst>
              <a:ext uri="{FF2B5EF4-FFF2-40B4-BE49-F238E27FC236}">
                <a16:creationId xmlns:a16="http://schemas.microsoft.com/office/drawing/2014/main" id="{D7C4B825-D84E-025F-5966-6FAA0399C4B5}"/>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6A0BFA9E-9024-9385-10FB-E6000B2E1282}"/>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361D11B2-0EB0-E3B4-F678-57DF09101C91}"/>
              </a:ext>
            </a:extLst>
          </p:cNvPr>
          <p:cNvSpPr txBox="1"/>
          <p:nvPr/>
        </p:nvSpPr>
        <p:spPr>
          <a:xfrm>
            <a:off x="1285364" y="6055852"/>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51846483-C96F-2A11-3902-B1B66E954661}"/>
              </a:ext>
            </a:extLst>
          </p:cNvPr>
          <p:cNvSpPr txBox="1"/>
          <p:nvPr/>
        </p:nvSpPr>
        <p:spPr>
          <a:xfrm>
            <a:off x="10159504" y="5886503"/>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10" name="Picture 9">
            <a:extLst>
              <a:ext uri="{FF2B5EF4-FFF2-40B4-BE49-F238E27FC236}">
                <a16:creationId xmlns:a16="http://schemas.microsoft.com/office/drawing/2014/main" id="{B53881FA-544C-D804-79BE-0BA8C8EDEEEB}"/>
              </a:ext>
            </a:extLst>
          </p:cNvPr>
          <p:cNvPicPr>
            <a:picLocks noChangeAspect="1"/>
          </p:cNvPicPr>
          <p:nvPr/>
        </p:nvPicPr>
        <p:blipFill>
          <a:blip r:embed="rId4"/>
          <a:srcRect/>
          <a:stretch/>
        </p:blipFill>
        <p:spPr>
          <a:xfrm>
            <a:off x="80016" y="1804416"/>
            <a:ext cx="6577261" cy="3854379"/>
          </a:xfrm>
          <a:prstGeom prst="rect">
            <a:avLst/>
          </a:prstGeom>
        </p:spPr>
      </p:pic>
      <p:pic>
        <p:nvPicPr>
          <p:cNvPr id="13" name="Picture 12">
            <a:extLst>
              <a:ext uri="{FF2B5EF4-FFF2-40B4-BE49-F238E27FC236}">
                <a16:creationId xmlns:a16="http://schemas.microsoft.com/office/drawing/2014/main" id="{1AD53824-1097-F649-EC05-72DF54F9EE8A}"/>
              </a:ext>
            </a:extLst>
          </p:cNvPr>
          <p:cNvPicPr>
            <a:picLocks noChangeAspect="1"/>
          </p:cNvPicPr>
          <p:nvPr/>
        </p:nvPicPr>
        <p:blipFill>
          <a:blip r:embed="rId5"/>
          <a:srcRect/>
          <a:stretch/>
        </p:blipFill>
        <p:spPr>
          <a:xfrm>
            <a:off x="7315200" y="1804416"/>
            <a:ext cx="6927926" cy="3854379"/>
          </a:xfrm>
          <a:prstGeom prst="rect">
            <a:avLst/>
          </a:prstGeom>
        </p:spPr>
      </p:pic>
    </p:spTree>
    <p:extLst>
      <p:ext uri="{BB962C8B-B14F-4D97-AF65-F5344CB8AC3E}">
        <p14:creationId xmlns:p14="http://schemas.microsoft.com/office/powerpoint/2010/main" val="380613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48E73-3103-CCF7-DB39-902FC231C83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C4EE5EEF-2D57-88F7-091B-46DF32F9324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B71A5148-DE3F-D946-79F4-ACA159DAD544}"/>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F59DB1E6-7ED7-F31B-24DC-FD0B43E1D9F7}"/>
              </a:ext>
            </a:extLst>
          </p:cNvPr>
          <p:cNvSpPr txBox="1"/>
          <p:nvPr/>
        </p:nvSpPr>
        <p:spPr>
          <a:xfrm>
            <a:off x="367990" y="412595"/>
            <a:ext cx="13180741" cy="461665"/>
          </a:xfrm>
          <a:prstGeom prst="rect">
            <a:avLst/>
          </a:prstGeom>
          <a:noFill/>
        </p:spPr>
        <p:txBody>
          <a:bodyPr wrap="square" rtlCol="0">
            <a:spAutoFit/>
          </a:bodyPr>
          <a:lstStyle/>
          <a:p>
            <a:pPr algn="ctr"/>
            <a:r>
              <a:rPr lang="en-IN" sz="2400" dirty="0">
                <a:solidFill>
                  <a:srgbClr val="FF0000"/>
                </a:solidFill>
              </a:rPr>
              <a:t>AREA COMPARISION OF 32- BIT LING ADDER AND PROPOSED HYBRID ADDER </a:t>
            </a:r>
          </a:p>
        </p:txBody>
      </p:sp>
      <p:sp>
        <p:nvSpPr>
          <p:cNvPr id="5" name="TextBox 4">
            <a:extLst>
              <a:ext uri="{FF2B5EF4-FFF2-40B4-BE49-F238E27FC236}">
                <a16:creationId xmlns:a16="http://schemas.microsoft.com/office/drawing/2014/main" id="{84162EC0-407B-9D65-46AB-E2891E7037DA}"/>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78D6C1C-9C4E-CBCE-6E46-05F274679CDB}"/>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11D77B83-FA1C-BB27-94C2-61D2BDD8780F}"/>
              </a:ext>
            </a:extLst>
          </p:cNvPr>
          <p:cNvSpPr txBox="1"/>
          <p:nvPr/>
        </p:nvSpPr>
        <p:spPr>
          <a:xfrm>
            <a:off x="2057771" y="6624636"/>
            <a:ext cx="3222702" cy="369332"/>
          </a:xfrm>
          <a:prstGeom prst="rect">
            <a:avLst/>
          </a:prstGeom>
          <a:noFill/>
        </p:spPr>
        <p:txBody>
          <a:bodyPr wrap="square" rtlCol="0">
            <a:spAutoFit/>
          </a:bodyPr>
          <a:lstStyle/>
          <a:p>
            <a:pPr algn="ctr"/>
            <a:r>
              <a:rPr lang="en-IN" dirty="0">
                <a:solidFill>
                  <a:schemeClr val="bg1"/>
                </a:solidFill>
              </a:rPr>
              <a:t>32 BIT LING ADDER</a:t>
            </a:r>
          </a:p>
        </p:txBody>
      </p:sp>
      <p:sp>
        <p:nvSpPr>
          <p:cNvPr id="11" name="TextBox 10">
            <a:extLst>
              <a:ext uri="{FF2B5EF4-FFF2-40B4-BE49-F238E27FC236}">
                <a16:creationId xmlns:a16="http://schemas.microsoft.com/office/drawing/2014/main" id="{DA2C07A1-23F7-CEFD-0126-848509A5E6B2}"/>
              </a:ext>
            </a:extLst>
          </p:cNvPr>
          <p:cNvSpPr txBox="1"/>
          <p:nvPr/>
        </p:nvSpPr>
        <p:spPr>
          <a:xfrm>
            <a:off x="9830320" y="6619731"/>
            <a:ext cx="2587083" cy="379142"/>
          </a:xfrm>
          <a:prstGeom prst="rect">
            <a:avLst/>
          </a:prstGeom>
          <a:noFill/>
        </p:spPr>
        <p:txBody>
          <a:bodyPr wrap="square" rtlCol="0">
            <a:spAutoFit/>
          </a:bodyPr>
          <a:lstStyle/>
          <a:p>
            <a:r>
              <a:rPr lang="en-IN" dirty="0">
                <a:solidFill>
                  <a:schemeClr val="bg1"/>
                </a:solidFill>
              </a:rPr>
              <a:t>32 BIT HYBRID ADDER</a:t>
            </a:r>
          </a:p>
        </p:txBody>
      </p:sp>
      <p:pic>
        <p:nvPicPr>
          <p:cNvPr id="7" name="Picture 6">
            <a:extLst>
              <a:ext uri="{FF2B5EF4-FFF2-40B4-BE49-F238E27FC236}">
                <a16:creationId xmlns:a16="http://schemas.microsoft.com/office/drawing/2014/main" id="{44F86EC2-7450-14DF-38E2-BA0089826DD6}"/>
              </a:ext>
            </a:extLst>
          </p:cNvPr>
          <p:cNvPicPr>
            <a:picLocks noChangeAspect="1"/>
          </p:cNvPicPr>
          <p:nvPr/>
        </p:nvPicPr>
        <p:blipFill>
          <a:blip r:embed="rId4"/>
          <a:srcRect/>
          <a:stretch/>
        </p:blipFill>
        <p:spPr>
          <a:xfrm>
            <a:off x="7630873" y="1543797"/>
            <a:ext cx="6401355" cy="4818738"/>
          </a:xfrm>
          <a:prstGeom prst="rect">
            <a:avLst/>
          </a:prstGeom>
        </p:spPr>
      </p:pic>
      <p:pic>
        <p:nvPicPr>
          <p:cNvPr id="12" name="Picture 11">
            <a:extLst>
              <a:ext uri="{FF2B5EF4-FFF2-40B4-BE49-F238E27FC236}">
                <a16:creationId xmlns:a16="http://schemas.microsoft.com/office/drawing/2014/main" id="{A8B20D9C-27FE-DD3C-6996-119C0105F80C}"/>
              </a:ext>
            </a:extLst>
          </p:cNvPr>
          <p:cNvPicPr>
            <a:picLocks noChangeAspect="1"/>
          </p:cNvPicPr>
          <p:nvPr/>
        </p:nvPicPr>
        <p:blipFill>
          <a:blip r:embed="rId5"/>
          <a:srcRect/>
          <a:stretch/>
        </p:blipFill>
        <p:spPr>
          <a:xfrm>
            <a:off x="646771" y="1511809"/>
            <a:ext cx="6408975" cy="4818738"/>
          </a:xfrm>
          <a:prstGeom prst="rect">
            <a:avLst/>
          </a:prstGeom>
        </p:spPr>
      </p:pic>
    </p:spTree>
    <p:extLst>
      <p:ext uri="{BB962C8B-B14F-4D97-AF65-F5344CB8AC3E}">
        <p14:creationId xmlns:p14="http://schemas.microsoft.com/office/powerpoint/2010/main" val="313786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E647-4EA6-7EB8-8B71-63422EFD30E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6DCF6B28-CCD4-8934-3961-57F872DDB079}"/>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97687C5E-2B31-9B9F-29BB-9F71E8060DD1}"/>
              </a:ext>
            </a:extLst>
          </p:cNvPr>
          <p:cNvPicPr>
            <a:picLocks noChangeAspect="1"/>
          </p:cNvPicPr>
          <p:nvPr/>
        </p:nvPicPr>
        <p:blipFill>
          <a:blip r:embed="rId3"/>
          <a:stretch>
            <a:fillRect/>
          </a:stretch>
        </p:blipFill>
        <p:spPr>
          <a:xfrm>
            <a:off x="0" y="1"/>
            <a:ext cx="14630399" cy="8229599"/>
          </a:xfrm>
          <a:prstGeom prst="rect">
            <a:avLst/>
          </a:prstGeom>
        </p:spPr>
      </p:pic>
      <p:sp>
        <p:nvSpPr>
          <p:cNvPr id="5" name="TextBox 4">
            <a:extLst>
              <a:ext uri="{FF2B5EF4-FFF2-40B4-BE49-F238E27FC236}">
                <a16:creationId xmlns:a16="http://schemas.microsoft.com/office/drawing/2014/main" id="{B9689B3A-D9C7-5116-A0FC-76B87D53B1F1}"/>
              </a:ext>
            </a:extLst>
          </p:cNvPr>
          <p:cNvSpPr txBox="1"/>
          <p:nvPr/>
        </p:nvSpPr>
        <p:spPr>
          <a:xfrm>
            <a:off x="670561" y="1670304"/>
            <a:ext cx="12972288" cy="5632311"/>
          </a:xfrm>
          <a:prstGeom prst="rect">
            <a:avLst/>
          </a:prstGeom>
          <a:noFill/>
        </p:spPr>
        <p:txBody>
          <a:bodyPr wrap="square" rtlCol="0">
            <a:spAutoFit/>
          </a:bodyPr>
          <a:lstStyle/>
          <a:p>
            <a:pPr marL="735965" indent="-342900" algn="just">
              <a:buFont typeface="Arial" panose="020B0604020202020204" pitchFamily="34" charset="0"/>
              <a:buChar char="•"/>
            </a:pPr>
            <a:r>
              <a:rPr lang="en-US" sz="2400" dirty="0">
                <a:solidFill>
                  <a:schemeClr val="bg1"/>
                </a:solidFill>
              </a:rPr>
              <a:t>The Partial Product Adder Multiplier is a specialized multiplication method that efficiently computes the product of two binary numbers by leveraging the concept of partial products. This multiplier breaks down the multiplication process into simpler, manageable parts by generating partial products for each bit of the multiplier and then summing these products to obtain the final result. </a:t>
            </a:r>
          </a:p>
          <a:p>
            <a:pPr marL="735965" indent="-342900" algn="just">
              <a:buFont typeface="Arial" panose="020B0604020202020204" pitchFamily="34" charset="0"/>
              <a:buChar char="•"/>
            </a:pPr>
            <a:r>
              <a:rPr lang="en-US" sz="2400" dirty="0">
                <a:solidFill>
                  <a:schemeClr val="bg1"/>
                </a:solidFill>
              </a:rPr>
              <a:t>In this approach, the Partial Product Adder Multiplier uses combinational logic to create a series of partial products based on the bits of the multiplicand and multiplier. Each bit of the multiplier triggers an AND operation with the multiplicand, producing a set of partial products. These partial products are then added together using an adder tree or other summation techniques to yield the final product. </a:t>
            </a:r>
          </a:p>
          <a:p>
            <a:pPr marL="735965" indent="-342900" algn="just">
              <a:buFont typeface="Arial" panose="020B0604020202020204" pitchFamily="34" charset="0"/>
              <a:buChar char="•"/>
            </a:pPr>
            <a:r>
              <a:rPr lang="en-US" sz="2400" dirty="0">
                <a:solidFill>
                  <a:schemeClr val="bg1"/>
                </a:solidFill>
              </a:rPr>
              <a:t>This method enhances computational efficiency by organizing the multiplication into a structured process that simplifies hardware implementation. The Partial Product Adder Multiplier is particularly effective in digital circuit design, where it serves as a foundational component in applications such as digital signal processing, embedded systems, and high-performance computing environments.</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7370046E-412D-BCA9-972C-36413AD4846D}"/>
              </a:ext>
            </a:extLst>
          </p:cNvPr>
          <p:cNvSpPr txBox="1"/>
          <p:nvPr/>
        </p:nvSpPr>
        <p:spPr>
          <a:xfrm>
            <a:off x="1950721" y="487525"/>
            <a:ext cx="10411968" cy="1077218"/>
          </a:xfrm>
          <a:prstGeom prst="rect">
            <a:avLst/>
          </a:prstGeom>
          <a:noFill/>
        </p:spPr>
        <p:txBody>
          <a:bodyPr wrap="square" rtlCol="0">
            <a:spAutoFit/>
          </a:bodyPr>
          <a:lstStyle/>
          <a:p>
            <a:pPr algn="ctr"/>
            <a:r>
              <a:rPr lang="en-IN" sz="3200" dirty="0">
                <a:solidFill>
                  <a:schemeClr val="bg1"/>
                </a:solidFill>
              </a:rPr>
              <a:t>Partial Product Adder Multiplier</a:t>
            </a:r>
          </a:p>
          <a:p>
            <a:pPr algn="ctr"/>
            <a:endParaRPr lang="en-IN" sz="3200" dirty="0"/>
          </a:p>
        </p:txBody>
      </p:sp>
    </p:spTree>
    <p:extLst>
      <p:ext uri="{BB962C8B-B14F-4D97-AF65-F5344CB8AC3E}">
        <p14:creationId xmlns:p14="http://schemas.microsoft.com/office/powerpoint/2010/main" val="303088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3493D-240E-7C87-358A-5B85F697DC19}"/>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F8305298-8E20-1277-1826-5B544B683570}"/>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0C37A0BD-AC8F-AFF5-1AE7-115F1CA7FCA9}"/>
              </a:ext>
            </a:extLst>
          </p:cNvPr>
          <p:cNvPicPr>
            <a:picLocks noChangeAspect="1"/>
          </p:cNvPicPr>
          <p:nvPr/>
        </p:nvPicPr>
        <p:blipFill>
          <a:blip r:embed="rId3"/>
          <a:stretch>
            <a:fillRect/>
          </a:stretch>
        </p:blipFill>
        <p:spPr>
          <a:xfrm>
            <a:off x="1" y="-1"/>
            <a:ext cx="14630399" cy="8229599"/>
          </a:xfrm>
          <a:prstGeom prst="rect">
            <a:avLst/>
          </a:prstGeom>
        </p:spPr>
      </p:pic>
      <p:sp>
        <p:nvSpPr>
          <p:cNvPr id="5" name="TextBox 4">
            <a:extLst>
              <a:ext uri="{FF2B5EF4-FFF2-40B4-BE49-F238E27FC236}">
                <a16:creationId xmlns:a16="http://schemas.microsoft.com/office/drawing/2014/main" id="{03AEECB1-ABD0-D061-657F-E9DC0BE58CF7}"/>
              </a:ext>
            </a:extLst>
          </p:cNvPr>
          <p:cNvSpPr txBox="1"/>
          <p:nvPr/>
        </p:nvSpPr>
        <p:spPr>
          <a:xfrm>
            <a:off x="1048512" y="1121664"/>
            <a:ext cx="12972288" cy="6140142"/>
          </a:xfrm>
          <a:prstGeom prst="rect">
            <a:avLst/>
          </a:prstGeom>
          <a:noFill/>
        </p:spPr>
        <p:txBody>
          <a:bodyPr wrap="square" rtlCol="0">
            <a:spAutoFit/>
          </a:bodyPr>
          <a:lstStyle/>
          <a:p>
            <a:pPr marL="621665" indent="-228600" algn="ctr">
              <a:buNone/>
            </a:pPr>
            <a:r>
              <a:rPr lang="en-IN" sz="2800" b="1" dirty="0">
                <a:solidFill>
                  <a:schemeClr val="bg1"/>
                </a:solidFill>
                <a:effectLst/>
                <a:latin typeface="Times New Roman" panose="02020603050405020304" pitchFamily="18" charset="0"/>
                <a:ea typeface="Times New Roman" panose="02020603050405020304" pitchFamily="18" charset="0"/>
              </a:rPr>
              <a:t>Partial Product Generation</a:t>
            </a:r>
          </a:p>
          <a:p>
            <a:pPr algn="ctr">
              <a:spcBef>
                <a:spcPts val="860"/>
              </a:spcBef>
              <a:buNone/>
            </a:pPr>
            <a:r>
              <a:rPr lang="en-IN" sz="2000" dirty="0">
                <a:solidFill>
                  <a:schemeClr val="bg1"/>
                </a:solidFill>
                <a:effectLst/>
                <a:latin typeface="Times New Roman" panose="02020603050405020304" pitchFamily="18" charset="0"/>
                <a:ea typeface="Times New Roman" panose="02020603050405020304" pitchFamily="18" charset="0"/>
              </a:rPr>
              <a:t>For all hybrid multiplier variants, 16 partial products are generated from 16-bit multiplicand and multiplier inputs using bitwise AND operations. </a:t>
            </a:r>
          </a:p>
          <a:p>
            <a:pPr marL="342900" lvl="0" indent="-342900" algn="ctr">
              <a:spcBef>
                <a:spcPts val="860"/>
              </a:spcBef>
              <a:buSzPts val="1000"/>
              <a:buFont typeface="Symbol" panose="05050102010706020507" pitchFamily="18" charset="2"/>
              <a:buChar char=""/>
              <a:tabLst>
                <a:tab pos="457200" algn="l"/>
              </a:tabLst>
            </a:pPr>
            <a:r>
              <a:rPr lang="en-IN" sz="2000" dirty="0">
                <a:solidFill>
                  <a:schemeClr val="bg1"/>
                </a:solidFill>
                <a:effectLst/>
                <a:latin typeface="Times New Roman" panose="02020603050405020304" pitchFamily="18" charset="0"/>
                <a:ea typeface="Times New Roman" panose="02020603050405020304" pitchFamily="18" charset="0"/>
              </a:rPr>
              <a:t>These partial products are generated using AND gates between bits of inputs A and B.</a:t>
            </a:r>
          </a:p>
          <a:p>
            <a:pPr marL="457200" algn="ctr">
              <a:spcBef>
                <a:spcPts val="860"/>
              </a:spcBef>
              <a:buNone/>
            </a:pPr>
            <a:r>
              <a:rPr lang="en-IN" sz="2000" dirty="0">
                <a:solidFill>
                  <a:schemeClr val="bg1"/>
                </a:solidFill>
                <a:effectLst/>
                <a:latin typeface="Times New Roman" panose="02020603050405020304" pitchFamily="18" charset="0"/>
                <a:ea typeface="Times New Roman" panose="02020603050405020304" pitchFamily="18" charset="0"/>
              </a:rPr>
              <a:t>PP0 = A &amp; {16{B[0]}}, PP1 = (A &amp; {16{B[1]}}) &lt;&lt; 1, ........ PP15 = (A &amp; {16{B[15]}}) &lt;&lt; 15.</a:t>
            </a:r>
          </a:p>
          <a:p>
            <a:pPr marL="457200" algn="ctr">
              <a:spcBef>
                <a:spcPts val="860"/>
              </a:spcBef>
              <a:buNone/>
            </a:pPr>
            <a:r>
              <a:rPr lang="en-US" sz="2000" dirty="0">
                <a:solidFill>
                  <a:schemeClr val="bg1"/>
                </a:solidFill>
                <a:effectLst/>
                <a:latin typeface="Times New Roman" panose="02020603050405020304" pitchFamily="18" charset="0"/>
                <a:ea typeface="Times New Roman" panose="02020603050405020304" pitchFamily="18" charset="0"/>
              </a:rPr>
              <a:t>For example, let’s multiply A (Multiplicand) = 1011 (11 in decimal) and B (Multiplier) = 1101 (13 in decimal):</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1011	    (Multiplicand – A)</a:t>
            </a:r>
            <a:endParaRPr lang="en-IN" sz="2000" dirty="0">
              <a:solidFill>
                <a:schemeClr val="bg1"/>
              </a:solidFill>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1101                      (Multiplier – B)</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1011 	                        (B [0] × A)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00000	(B [1] × A, shifted 1 place)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101100	(B [2] × A, shifted 2 places)  </a:t>
            </a:r>
            <a:endParaRPr lang="en-IN" sz="2000" dirty="0">
              <a:solidFill>
                <a:schemeClr val="bg1"/>
              </a:solidFill>
              <a:effectLst/>
              <a:latin typeface="Times New Roman" panose="02020603050405020304" pitchFamily="18" charset="0"/>
              <a:ea typeface="Times New Roman" panose="02020603050405020304" pitchFamily="18" charset="0"/>
            </a:endParaRPr>
          </a:p>
          <a:p>
            <a:pPr marL="914400" algn="ctr">
              <a:buNone/>
            </a:pPr>
            <a:r>
              <a:rPr lang="en-US" sz="2000" dirty="0">
                <a:solidFill>
                  <a:schemeClr val="bg1"/>
                </a:solidFill>
                <a:effectLst/>
                <a:latin typeface="Times New Roman" panose="02020603050405020304" pitchFamily="18" charset="0"/>
                <a:ea typeface="Times New Roman" panose="02020603050405020304" pitchFamily="18" charset="0"/>
              </a:rPr>
              <a:t> + 1011000	(B [3] × A, shifted 3 places)  </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algn="ctr">
              <a:buNone/>
            </a:pPr>
            <a:r>
              <a:rPr lang="en-US" sz="2000" dirty="0">
                <a:solidFill>
                  <a:schemeClr val="bg1"/>
                </a:solidFill>
                <a:effectLst/>
                <a:latin typeface="Times New Roman" panose="02020603050405020304" pitchFamily="18" charset="0"/>
                <a:ea typeface="Times New Roman" panose="02020603050405020304" pitchFamily="18" charset="0"/>
              </a:rPr>
              <a:t>   	              10001111               (Final Product - 143 in decimal) </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ctr">
              <a:spcBef>
                <a:spcPts val="860"/>
              </a:spcBef>
              <a:buSzPts val="1000"/>
              <a:buFont typeface="Symbol" panose="05050102010706020507" pitchFamily="18" charset="2"/>
              <a:buChar char=""/>
              <a:tabLst>
                <a:tab pos="457200" algn="l"/>
              </a:tabLst>
            </a:pPr>
            <a:r>
              <a:rPr lang="en-IN" sz="2000" dirty="0">
                <a:solidFill>
                  <a:schemeClr val="bg1"/>
                </a:solidFill>
                <a:effectLst/>
                <a:latin typeface="Times New Roman" panose="02020603050405020304" pitchFamily="18" charset="0"/>
                <a:ea typeface="Times New Roman" panose="02020603050405020304" pitchFamily="18" charset="0"/>
              </a:rPr>
              <a:t>The result is a set of 16 aligned partial binary values that need to be summed to produce the final product.</a:t>
            </a:r>
          </a:p>
          <a:p>
            <a:pPr algn="ctr">
              <a:spcBef>
                <a:spcPts val="860"/>
              </a:spcBef>
            </a:pPr>
            <a:r>
              <a:rPr lang="en-IN" sz="2000" dirty="0">
                <a:solidFill>
                  <a:schemeClr val="bg1"/>
                </a:solidFill>
                <a:effectLst/>
                <a:latin typeface="Times New Roman" panose="02020603050405020304" pitchFamily="18" charset="0"/>
                <a:ea typeface="Times New Roman" panose="02020603050405020304" pitchFamily="18" charset="0"/>
              </a:rPr>
              <a:t>These are then summed using 32-bit hybrid adders based on the selected architectural scheme.</a:t>
            </a:r>
          </a:p>
        </p:txBody>
      </p:sp>
    </p:spTree>
    <p:extLst>
      <p:ext uri="{BB962C8B-B14F-4D97-AF65-F5344CB8AC3E}">
        <p14:creationId xmlns:p14="http://schemas.microsoft.com/office/powerpoint/2010/main" val="424847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F76D-5737-7789-095D-35F9774FEFFA}"/>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ED5ACEE0-C311-EFF1-A489-5542E09A4DC1}"/>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2D6AEF50-0526-62BB-EF0A-B60964650488}"/>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1E3C16EF-FBC7-6C5B-FE84-E9FEA811D0E7}"/>
              </a:ext>
            </a:extLst>
          </p:cNvPr>
          <p:cNvSpPr txBox="1"/>
          <p:nvPr/>
        </p:nvSpPr>
        <p:spPr>
          <a:xfrm>
            <a:off x="1266581" y="304311"/>
            <a:ext cx="11918819" cy="523220"/>
          </a:xfrm>
          <a:prstGeom prst="rect">
            <a:avLst/>
          </a:prstGeom>
          <a:noFill/>
        </p:spPr>
        <p:txBody>
          <a:bodyPr wrap="square" rtlCol="0">
            <a:spAutoFit/>
          </a:bodyPr>
          <a:lstStyle/>
          <a:p>
            <a:pPr algn="ctr"/>
            <a:r>
              <a:rPr lang="en-US" sz="2800" dirty="0">
                <a:solidFill>
                  <a:schemeClr val="accent4"/>
                </a:solidFill>
                <a:latin typeface="Times New Roman" panose="02020603050405020304" pitchFamily="18" charset="0"/>
                <a:cs typeface="Times New Roman" panose="02020603050405020304" pitchFamily="18" charset="0"/>
              </a:rPr>
              <a:t>1</a:t>
            </a:r>
            <a:r>
              <a:rPr lang="en-IN" sz="2800" dirty="0">
                <a:solidFill>
                  <a:schemeClr val="accent4"/>
                </a:solidFill>
                <a:latin typeface="Times New Roman" panose="02020603050405020304" pitchFamily="18" charset="0"/>
                <a:cs typeface="Times New Roman" panose="02020603050405020304" pitchFamily="18" charset="0"/>
              </a:rPr>
              <a:t>6 Bit Multiplier</a:t>
            </a:r>
            <a:endParaRPr lang="en-IN" sz="2800" dirty="0"/>
          </a:p>
        </p:txBody>
      </p:sp>
      <p:graphicFrame>
        <p:nvGraphicFramePr>
          <p:cNvPr id="2" name="Table 1">
            <a:extLst>
              <a:ext uri="{FF2B5EF4-FFF2-40B4-BE49-F238E27FC236}">
                <a16:creationId xmlns:a16="http://schemas.microsoft.com/office/drawing/2014/main" id="{BA0E21C8-02CE-FF67-56D6-5A018521DA98}"/>
              </a:ext>
            </a:extLst>
          </p:cNvPr>
          <p:cNvGraphicFramePr>
            <a:graphicFrameLocks noGrp="1"/>
          </p:cNvGraphicFramePr>
          <p:nvPr>
            <p:extLst>
              <p:ext uri="{D42A27DB-BD31-4B8C-83A1-F6EECF244321}">
                <p14:modId xmlns:p14="http://schemas.microsoft.com/office/powerpoint/2010/main" val="3097817372"/>
              </p:ext>
            </p:extLst>
          </p:nvPr>
        </p:nvGraphicFramePr>
        <p:xfrm>
          <a:off x="892097" y="1131842"/>
          <a:ext cx="13214197" cy="6825761"/>
        </p:xfrm>
        <a:graphic>
          <a:graphicData uri="http://schemas.openxmlformats.org/drawingml/2006/table">
            <a:tbl>
              <a:tblPr firstRow="1" firstCol="1" bandRow="1">
                <a:tableStyleId>{21E4AEA4-8DFA-4A89-87EB-49C32662AFE0}</a:tableStyleId>
              </a:tblPr>
              <a:tblGrid>
                <a:gridCol w="1862254">
                  <a:extLst>
                    <a:ext uri="{9D8B030D-6E8A-4147-A177-3AD203B41FA5}">
                      <a16:colId xmlns:a16="http://schemas.microsoft.com/office/drawing/2014/main" val="350893903"/>
                    </a:ext>
                  </a:extLst>
                </a:gridCol>
                <a:gridCol w="4175170">
                  <a:extLst>
                    <a:ext uri="{9D8B030D-6E8A-4147-A177-3AD203B41FA5}">
                      <a16:colId xmlns:a16="http://schemas.microsoft.com/office/drawing/2014/main" val="2452194186"/>
                    </a:ext>
                  </a:extLst>
                </a:gridCol>
                <a:gridCol w="1483774">
                  <a:extLst>
                    <a:ext uri="{9D8B030D-6E8A-4147-A177-3AD203B41FA5}">
                      <a16:colId xmlns:a16="http://schemas.microsoft.com/office/drawing/2014/main" val="8062953"/>
                    </a:ext>
                  </a:extLst>
                </a:gridCol>
                <a:gridCol w="1618549">
                  <a:extLst>
                    <a:ext uri="{9D8B030D-6E8A-4147-A177-3AD203B41FA5}">
                      <a16:colId xmlns:a16="http://schemas.microsoft.com/office/drawing/2014/main" val="3872540228"/>
                    </a:ext>
                  </a:extLst>
                </a:gridCol>
                <a:gridCol w="1618549">
                  <a:extLst>
                    <a:ext uri="{9D8B030D-6E8A-4147-A177-3AD203B41FA5}">
                      <a16:colId xmlns:a16="http://schemas.microsoft.com/office/drawing/2014/main" val="2522470525"/>
                    </a:ext>
                  </a:extLst>
                </a:gridCol>
                <a:gridCol w="1282859">
                  <a:extLst>
                    <a:ext uri="{9D8B030D-6E8A-4147-A177-3AD203B41FA5}">
                      <a16:colId xmlns:a16="http://schemas.microsoft.com/office/drawing/2014/main" val="2383140613"/>
                    </a:ext>
                  </a:extLst>
                </a:gridCol>
                <a:gridCol w="1173042">
                  <a:extLst>
                    <a:ext uri="{9D8B030D-6E8A-4147-A177-3AD203B41FA5}">
                      <a16:colId xmlns:a16="http://schemas.microsoft.com/office/drawing/2014/main" val="4200328828"/>
                    </a:ext>
                  </a:extLst>
                </a:gridCol>
              </a:tblGrid>
              <a:tr h="745774">
                <a:tc>
                  <a:txBody>
                    <a:bodyPr/>
                    <a:lstStyle/>
                    <a:p>
                      <a:pPr algn="ctr">
                        <a:lnSpc>
                          <a:spcPct val="107000"/>
                        </a:lnSpc>
                        <a:spcAft>
                          <a:spcPts val="800"/>
                        </a:spcAft>
                        <a:buNone/>
                      </a:pPr>
                      <a:r>
                        <a:rPr lang="en-IN" sz="1400" kern="100">
                          <a:effectLst/>
                        </a:rPr>
                        <a:t>Type</a:t>
                      </a:r>
                      <a:endParaRPr lang="en-IN" sz="1100" kern="100">
                        <a:effectLst/>
                      </a:endParaRPr>
                    </a:p>
                    <a:p>
                      <a:pPr algn="ctr">
                        <a:lnSpc>
                          <a:spcPct val="107000"/>
                        </a:lnSpc>
                        <a:spcAft>
                          <a:spcPts val="800"/>
                        </a:spcAft>
                        <a:buNone/>
                      </a:pPr>
                      <a:r>
                        <a:rPr lang="en-IN" sz="1400" kern="100">
                          <a:effectLst/>
                        </a:rPr>
                        <a:t>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a:effectLst/>
                        </a:rPr>
                        <a:t>MULTIPLIER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Total</a:t>
                      </a:r>
                      <a:r>
                        <a:rPr lang="en-IN" sz="1100" kern="100" dirty="0">
                          <a:effectLst/>
                        </a:rPr>
                        <a:t> </a:t>
                      </a:r>
                      <a:r>
                        <a:rPr lang="en-IN" sz="1400" kern="100" dirty="0">
                          <a:effectLst/>
                        </a:rPr>
                        <a:t>Power</a:t>
                      </a:r>
                      <a:r>
                        <a:rPr lang="en-IN" sz="1100" kern="100" dirty="0">
                          <a:effectLst/>
                        </a:rPr>
                        <a:t> </a:t>
                      </a:r>
                      <a:r>
                        <a:rPr lang="en-IN" sz="1400" kern="100" dirty="0">
                          <a:effectLst/>
                        </a:rPr>
                        <a:t>(W)</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Delay</a:t>
                      </a:r>
                      <a:r>
                        <a:rPr lang="en-IN" sz="1100" kern="100" dirty="0">
                          <a:effectLst/>
                        </a:rPr>
                        <a:t> </a:t>
                      </a:r>
                      <a:r>
                        <a:rPr lang="en-IN" sz="1400" kern="100" dirty="0">
                          <a:effectLst/>
                        </a:rPr>
                        <a:t>(ns)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Power</a:t>
                      </a:r>
                      <a:r>
                        <a:rPr lang="en-IN" sz="1100" kern="100" dirty="0">
                          <a:effectLst/>
                        </a:rPr>
                        <a:t> </a:t>
                      </a:r>
                      <a:r>
                        <a:rPr lang="en-IN" sz="1400" kern="100" dirty="0">
                          <a:effectLst/>
                        </a:rPr>
                        <a:t>Delay</a:t>
                      </a:r>
                      <a:r>
                        <a:rPr lang="en-IN" sz="1100" kern="100" dirty="0">
                          <a:effectLst/>
                        </a:rPr>
                        <a:t> </a:t>
                      </a:r>
                      <a:r>
                        <a:rPr lang="en-IN" sz="1400" kern="100" dirty="0">
                          <a:effectLst/>
                        </a:rPr>
                        <a:t>Product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Slice</a:t>
                      </a:r>
                      <a:r>
                        <a:rPr lang="en-IN" sz="1100" kern="100" dirty="0">
                          <a:effectLst/>
                        </a:rPr>
                        <a:t> </a:t>
                      </a:r>
                      <a:r>
                        <a:rPr lang="en-IN" sz="1400" kern="100" dirty="0">
                          <a:effectLst/>
                        </a:rPr>
                        <a:t>Logic</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400" kern="100" dirty="0">
                          <a:effectLst/>
                        </a:rPr>
                        <a:t>LUT</a:t>
                      </a:r>
                      <a:r>
                        <a:rPr lang="en-IN" sz="1100" kern="100" dirty="0">
                          <a:effectLst/>
                        </a:rPr>
                        <a:t> </a:t>
                      </a:r>
                      <a:r>
                        <a:rPr lang="en-IN" sz="1400" kern="100" dirty="0">
                          <a:effectLst/>
                        </a:rPr>
                        <a:t>logic</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883177350"/>
                  </a:ext>
                </a:extLst>
              </a:tr>
              <a:tr h="169909">
                <a:tc rowSpan="4">
                  <a:txBody>
                    <a:bodyPr/>
                    <a:lstStyle/>
                    <a:p>
                      <a:pPr algn="ctr">
                        <a:lnSpc>
                          <a:spcPct val="107000"/>
                        </a:lnSpc>
                        <a:spcAft>
                          <a:spcPts val="800"/>
                        </a:spcAft>
                        <a:buNone/>
                      </a:pPr>
                      <a:r>
                        <a:rPr lang="en-IN" sz="1400" kern="100">
                          <a:effectLst/>
                        </a:rPr>
                        <a:t> </a:t>
                      </a:r>
                      <a:endParaRPr lang="en-IN" sz="1100" kern="100">
                        <a:effectLst/>
                      </a:endParaRPr>
                    </a:p>
                    <a:p>
                      <a:pPr algn="ctr">
                        <a:lnSpc>
                          <a:spcPct val="107000"/>
                        </a:lnSpc>
                        <a:spcAft>
                          <a:spcPts val="800"/>
                        </a:spcAft>
                        <a:buNone/>
                      </a:pPr>
                      <a:r>
                        <a:rPr lang="en-IN" sz="1400" kern="100">
                          <a:effectLst/>
                        </a:rPr>
                        <a:t>Conventional</a:t>
                      </a:r>
                      <a:endParaRPr lang="en-IN" sz="1100" kern="100">
                        <a:effectLst/>
                      </a:endParaRPr>
                    </a:p>
                    <a:p>
                      <a:pPr algn="ctr">
                        <a:lnSpc>
                          <a:spcPct val="107000"/>
                        </a:lnSpc>
                        <a:spcAft>
                          <a:spcPts val="800"/>
                        </a:spcAft>
                        <a:buNone/>
                      </a:pPr>
                      <a:r>
                        <a:rPr lang="en-IN" sz="1400" kern="100">
                          <a:effectLst/>
                        </a:rPr>
                        <a:t>multipliers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Dadda </a:t>
                      </a:r>
                    </a:p>
                  </a:txBody>
                  <a:tcPr marL="45614" marR="45614" marT="0" marB="0" anchor="ctr"/>
                </a:tc>
                <a:tc>
                  <a:txBody>
                    <a:bodyPr/>
                    <a:lstStyle/>
                    <a:p>
                      <a:pPr algn="ctr">
                        <a:lnSpc>
                          <a:spcPct val="107000"/>
                        </a:lnSpc>
                        <a:spcAft>
                          <a:spcPts val="800"/>
                        </a:spcAft>
                        <a:buNone/>
                      </a:pPr>
                      <a:r>
                        <a:rPr lang="en-IN" sz="1600" kern="100" dirty="0">
                          <a:effectLst/>
                        </a:rPr>
                        <a:t>37.424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25.773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964.528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102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172520461"/>
                  </a:ext>
                </a:extLst>
              </a:tr>
              <a:tr h="169909">
                <a:tc vMerge="1">
                  <a:txBody>
                    <a:bodyPr/>
                    <a:lstStyle/>
                    <a:p>
                      <a:endParaRPr lang="en-IN"/>
                    </a:p>
                  </a:txBody>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kern="100" dirty="0">
                          <a:effectLst/>
                        </a:rPr>
                        <a:t>Karatsuba</a:t>
                      </a:r>
                      <a:endParaRPr lang="en-IN" sz="1200" kern="100" dirty="0">
                        <a:effectLst/>
                      </a:endParaRPr>
                    </a:p>
                  </a:txBody>
                  <a:tcPr marL="45614" marR="45614" marT="0" marB="0" anchor="ctr"/>
                </a:tc>
                <a:tc>
                  <a:txBody>
                    <a:bodyPr/>
                    <a:lstStyle/>
                    <a:p>
                      <a:pPr algn="ctr">
                        <a:lnSpc>
                          <a:spcPct val="107000"/>
                        </a:lnSpc>
                        <a:spcAft>
                          <a:spcPts val="800"/>
                        </a:spcAft>
                        <a:buNone/>
                      </a:pPr>
                      <a:r>
                        <a:rPr lang="en-IN" sz="1600" kern="100">
                          <a:effectLst/>
                        </a:rPr>
                        <a:t>34.168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21.154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722.789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149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465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027825677"/>
                  </a:ext>
                </a:extLst>
              </a:tr>
              <a:tr h="169909">
                <a:tc vMerge="1">
                  <a:txBody>
                    <a:bodyPr/>
                    <a:lstStyle/>
                    <a:p>
                      <a:endParaRPr lang="en-IN"/>
                    </a:p>
                  </a:txBody>
                  <a:tcPr/>
                </a:tc>
                <a:tc>
                  <a:txBody>
                    <a:bodyPr/>
                    <a:lstStyle/>
                    <a:p>
                      <a:pPr algn="ctr">
                        <a:lnSpc>
                          <a:spcPct val="107000"/>
                        </a:lnSpc>
                        <a:spcAft>
                          <a:spcPts val="800"/>
                        </a:spcAft>
                        <a:buNone/>
                      </a:pPr>
                      <a:r>
                        <a:rPr lang="en-IN" sz="1600" kern="100" dirty="0">
                          <a:effectLst/>
                        </a:rPr>
                        <a:t>Wallace Tree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39.189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23.546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922.744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387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686315951"/>
                  </a:ext>
                </a:extLst>
              </a:tr>
              <a:tr h="236047">
                <a:tc vMerge="1">
                  <a:txBody>
                    <a:bodyPr/>
                    <a:lstStyle/>
                    <a:p>
                      <a:endParaRPr lang="en-IN"/>
                    </a:p>
                  </a:txBody>
                  <a:tcPr/>
                </a:tc>
                <a:tc>
                  <a:txBody>
                    <a:bodyPr/>
                    <a:lstStyle/>
                    <a:p>
                      <a:pPr algn="ctr">
                        <a:lnSpc>
                          <a:spcPct val="107000"/>
                        </a:lnSpc>
                        <a:spcAft>
                          <a:spcPts val="800"/>
                        </a:spcAft>
                        <a:buNone/>
                      </a:pPr>
                      <a:r>
                        <a:rPr lang="en-IN" sz="1600" kern="100">
                          <a:effectLst/>
                        </a:rPr>
                        <a:t>Vedic</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32.122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19.527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627.246</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109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334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3428646768"/>
                  </a:ext>
                </a:extLst>
              </a:tr>
              <a:tr h="626819">
                <a:tc rowSpan="7">
                  <a:txBody>
                    <a:bodyPr/>
                    <a:lstStyle/>
                    <a:p>
                      <a:pPr algn="ctr">
                        <a:lnSpc>
                          <a:spcPct val="107000"/>
                        </a:lnSpc>
                        <a:spcAft>
                          <a:spcPts val="800"/>
                        </a:spcAft>
                        <a:buNone/>
                      </a:pPr>
                      <a:r>
                        <a:rPr lang="en-IN" sz="1400" kern="100" dirty="0">
                          <a:effectLst/>
                        </a:rPr>
                        <a:t> </a:t>
                      </a:r>
                      <a:endParaRPr lang="en-IN" sz="1100" kern="100" dirty="0">
                        <a:effectLst/>
                      </a:endParaRPr>
                    </a:p>
                    <a:p>
                      <a:pPr algn="ctr">
                        <a:lnSpc>
                          <a:spcPct val="107000"/>
                        </a:lnSpc>
                        <a:spcAft>
                          <a:spcPts val="800"/>
                        </a:spcAft>
                        <a:buNone/>
                      </a:pPr>
                      <a:r>
                        <a:rPr lang="en-IN" sz="1400" kern="100" dirty="0">
                          <a:effectLst/>
                        </a:rPr>
                        <a:t>Hybrid</a:t>
                      </a:r>
                      <a:endParaRPr lang="en-IN" sz="1100" kern="100" dirty="0">
                        <a:effectLst/>
                      </a:endParaRPr>
                    </a:p>
                    <a:p>
                      <a:pPr algn="ctr">
                        <a:lnSpc>
                          <a:spcPct val="107000"/>
                        </a:lnSpc>
                        <a:spcAft>
                          <a:spcPts val="800"/>
                        </a:spcAft>
                        <a:buNone/>
                      </a:pPr>
                      <a:r>
                        <a:rPr lang="en-IN" sz="1400" kern="100" dirty="0">
                          <a:effectLst/>
                        </a:rPr>
                        <a:t>Multipliers</a:t>
                      </a:r>
                    </a:p>
                    <a:p>
                      <a:pPr algn="ctr">
                        <a:lnSpc>
                          <a:spcPct val="107000"/>
                        </a:lnSpc>
                        <a:spcAft>
                          <a:spcPts val="800"/>
                        </a:spcAft>
                        <a:buNone/>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With </a:t>
                      </a:r>
                    </a:p>
                    <a:p>
                      <a:pPr algn="ctr">
                        <a:lnSpc>
                          <a:spcPct val="107000"/>
                        </a:lnSpc>
                        <a:spcAft>
                          <a:spcPts val="800"/>
                        </a:spcAft>
                        <a:buNone/>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Enable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Parallel addition with 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33.827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25.573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865.057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183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644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213735802"/>
                  </a:ext>
                </a:extLst>
              </a:tr>
              <a:tr h="626819">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Serial addition with 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13.898</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42.897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596.182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231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778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043246695"/>
                  </a:ext>
                </a:extLst>
              </a:tr>
              <a:tr h="917588">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4 chain tree addition with</a:t>
                      </a:r>
                      <a:endParaRPr lang="en-IN" sz="1200" kern="100" dirty="0">
                        <a:effectLst/>
                      </a:endParaRPr>
                    </a:p>
                    <a:p>
                      <a:pPr algn="ctr">
                        <a:lnSpc>
                          <a:spcPct val="107000"/>
                        </a:lnSpc>
                        <a:spcAft>
                          <a:spcPts val="800"/>
                        </a:spcAft>
                        <a:buNone/>
                      </a:pPr>
                      <a:r>
                        <a:rPr lang="en-IN" sz="1600" kern="100" dirty="0">
                          <a:effectLst/>
                        </a:rPr>
                        <a:t>all 4 adders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13.355</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29.783</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397.751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216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743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312351702"/>
                  </a:ext>
                </a:extLst>
              </a:tr>
              <a:tr h="626819">
                <a:tc vMerge="1">
                  <a:txBody>
                    <a:bodyPr/>
                    <a:lstStyle/>
                    <a:p>
                      <a:endParaRPr lang="en-IN"/>
                    </a:p>
                  </a:txBody>
                  <a:tcPr/>
                </a:tc>
                <a:tc>
                  <a:txBody>
                    <a:bodyPr/>
                    <a:lstStyle/>
                    <a:p>
                      <a:pPr algn="ctr">
                        <a:lnSpc>
                          <a:spcPct val="107000"/>
                        </a:lnSpc>
                        <a:spcAft>
                          <a:spcPts val="800"/>
                        </a:spcAft>
                        <a:buNone/>
                      </a:pPr>
                      <a:r>
                        <a:rPr lang="en-IN" sz="1600" kern="100" dirty="0">
                          <a:effectLst/>
                        </a:rPr>
                        <a:t>Hybrid multiplier</a:t>
                      </a:r>
                      <a:endParaRPr lang="en-IN" sz="1200" kern="100" dirty="0">
                        <a:effectLst/>
                      </a:endParaRPr>
                    </a:p>
                    <a:p>
                      <a:pPr algn="ctr">
                        <a:lnSpc>
                          <a:spcPct val="107000"/>
                        </a:lnSpc>
                        <a:spcAft>
                          <a:spcPts val="800"/>
                        </a:spcAft>
                        <a:buNone/>
                      </a:pPr>
                      <a:r>
                        <a:rPr lang="en-IN" sz="1600" kern="100" dirty="0">
                          <a:effectLst/>
                        </a:rPr>
                        <a:t>4 chain tree addition with LKSA</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13.118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28.400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372.551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228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774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314987671"/>
                  </a:ext>
                </a:extLst>
              </a:tr>
              <a:tr h="626819">
                <a:tc vMerge="1">
                  <a:txBody>
                    <a:bodyPr/>
                    <a:lstStyle/>
                    <a:p>
                      <a:endParaRPr lang="en-IN"/>
                    </a:p>
                  </a:txBody>
                  <a:tcPr/>
                </a:tc>
                <a:tc>
                  <a:txBody>
                    <a:bodyPr/>
                    <a:lstStyle/>
                    <a:p>
                      <a:pPr algn="ctr">
                        <a:lnSpc>
                          <a:spcPct val="107000"/>
                        </a:lnSpc>
                        <a:spcAft>
                          <a:spcPts val="800"/>
                        </a:spcAft>
                        <a:buNone/>
                      </a:pPr>
                      <a:r>
                        <a:rPr lang="en-IN" sz="1600" kern="100">
                          <a:effectLst/>
                        </a:rPr>
                        <a:t>Hybrid multiplier</a:t>
                      </a:r>
                      <a:endParaRPr lang="en-IN" sz="1200" kern="100">
                        <a:effectLst/>
                      </a:endParaRPr>
                    </a:p>
                    <a:p>
                      <a:pPr algn="ctr">
                        <a:lnSpc>
                          <a:spcPct val="107000"/>
                        </a:lnSpc>
                        <a:spcAft>
                          <a:spcPts val="800"/>
                        </a:spcAft>
                        <a:buNone/>
                      </a:pPr>
                      <a:r>
                        <a:rPr lang="en-IN" sz="1600" kern="100">
                          <a:effectLst/>
                        </a:rPr>
                        <a:t>4 chain tree addition with LBKA</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32.572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25.490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830.260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156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543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2021436915"/>
                  </a:ext>
                </a:extLst>
              </a:tr>
              <a:tr h="626819">
                <a:tc vMerge="1">
                  <a:txBody>
                    <a:bodyPr/>
                    <a:lstStyle/>
                    <a:p>
                      <a:endParaRPr lang="en-IN"/>
                    </a:p>
                  </a:txBody>
                  <a:tcPr/>
                </a:tc>
                <a:tc>
                  <a:txBody>
                    <a:bodyPr/>
                    <a:lstStyle/>
                    <a:p>
                      <a:pPr algn="ctr">
                        <a:lnSpc>
                          <a:spcPct val="107000"/>
                        </a:lnSpc>
                        <a:spcAft>
                          <a:spcPts val="800"/>
                        </a:spcAft>
                        <a:buNone/>
                      </a:pPr>
                      <a:r>
                        <a:rPr lang="en-IN" sz="1600" kern="100">
                          <a:effectLst/>
                        </a:rPr>
                        <a:t>Hybrid multiplier</a:t>
                      </a:r>
                      <a:endParaRPr lang="en-IN" sz="1200" kern="100">
                        <a:effectLst/>
                      </a:endParaRPr>
                    </a:p>
                    <a:p>
                      <a:pPr algn="ctr">
                        <a:lnSpc>
                          <a:spcPct val="107000"/>
                        </a:lnSpc>
                        <a:spcAft>
                          <a:spcPts val="800"/>
                        </a:spcAft>
                        <a:buNone/>
                      </a:pPr>
                      <a:r>
                        <a:rPr lang="en-IN" sz="1600" kern="100">
                          <a:effectLst/>
                        </a:rPr>
                        <a:t>2 chain tree addition with all</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13.555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a:effectLst/>
                        </a:rPr>
                        <a:t>31.761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430.520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224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kern="100" dirty="0">
                          <a:effectLst/>
                        </a:rPr>
                        <a:t>780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427559142"/>
                  </a:ext>
                </a:extLst>
              </a:tr>
              <a:tr h="861463">
                <a:tc vMerge="1">
                  <a:txBody>
                    <a:bodyPr/>
                    <a:lstStyle/>
                    <a:p>
                      <a:endParaRPr lang="en-IN"/>
                    </a:p>
                  </a:txBody>
                  <a:tcPr/>
                </a:tc>
                <a:tc>
                  <a:txBody>
                    <a:bodyPr/>
                    <a:lstStyle/>
                    <a:p>
                      <a:pPr algn="ctr">
                        <a:lnSpc>
                          <a:spcPct val="107000"/>
                        </a:lnSpc>
                        <a:spcAft>
                          <a:spcPts val="800"/>
                        </a:spcAft>
                        <a:buNone/>
                      </a:pPr>
                      <a:r>
                        <a:rPr lang="en-IN" sz="1600" b="1" kern="100" dirty="0">
                          <a:effectLst/>
                        </a:rPr>
                        <a:t>Hyd_4chain_LSKSA</a:t>
                      </a:r>
                      <a:endParaRPr lang="en-IN" sz="1200" b="1" kern="100" dirty="0">
                        <a:effectLst/>
                      </a:endParaRPr>
                    </a:p>
                    <a:p>
                      <a:pPr algn="ctr">
                        <a:lnSpc>
                          <a:spcPct val="107000"/>
                        </a:lnSpc>
                        <a:spcAft>
                          <a:spcPts val="800"/>
                        </a:spcAft>
                        <a:buNone/>
                      </a:pPr>
                      <a:r>
                        <a:rPr lang="en-IN" sz="1600" b="1" kern="100" dirty="0">
                          <a:effectLst/>
                        </a:rPr>
                        <a:t>(Proposed)</a:t>
                      </a:r>
                      <a:endParaRPr lang="en-IN" sz="1200" b="1" kern="100" dirty="0">
                        <a:effectLst/>
                      </a:endParaRPr>
                    </a:p>
                    <a:p>
                      <a:pPr algn="ctr">
                        <a:lnSpc>
                          <a:spcPct val="107000"/>
                        </a:lnSpc>
                        <a:spcAft>
                          <a:spcPts val="800"/>
                        </a:spcAft>
                        <a:buNone/>
                      </a:pPr>
                      <a:r>
                        <a:rPr lang="en-IN" sz="16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12.073</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30.375</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366.717</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158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tc>
                  <a:txBody>
                    <a:bodyPr/>
                    <a:lstStyle/>
                    <a:p>
                      <a:pPr algn="ctr">
                        <a:lnSpc>
                          <a:spcPct val="107000"/>
                        </a:lnSpc>
                        <a:spcAft>
                          <a:spcPts val="800"/>
                        </a:spcAft>
                        <a:buNone/>
                      </a:pPr>
                      <a:r>
                        <a:rPr lang="en-IN" sz="1600" b="1" kern="100" dirty="0">
                          <a:effectLst/>
                        </a:rPr>
                        <a:t>529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5614" marR="45614" marT="0" marB="0" anchor="ctr"/>
                </a:tc>
                <a:extLst>
                  <a:ext uri="{0D108BD9-81ED-4DB2-BD59-A6C34878D82A}">
                    <a16:rowId xmlns:a16="http://schemas.microsoft.com/office/drawing/2014/main" val="1137068893"/>
                  </a:ext>
                </a:extLst>
              </a:tr>
            </a:tbl>
          </a:graphicData>
        </a:graphic>
      </p:graphicFrame>
    </p:spTree>
    <p:extLst>
      <p:ext uri="{BB962C8B-B14F-4D97-AF65-F5344CB8AC3E}">
        <p14:creationId xmlns:p14="http://schemas.microsoft.com/office/powerpoint/2010/main" val="1320483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43CE-CC98-51D1-5024-3AFC302FD773}"/>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F9A9D732-E194-74A4-5D1C-FA172AD3ACD9}"/>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750A55BD-95C1-77DD-EC1A-619C44E038A0}"/>
              </a:ext>
            </a:extLst>
          </p:cNvPr>
          <p:cNvPicPr>
            <a:picLocks noChangeAspect="1"/>
          </p:cNvPicPr>
          <p:nvPr/>
        </p:nvPicPr>
        <p:blipFill>
          <a:blip r:embed="rId3"/>
          <a:stretch>
            <a:fillRect/>
          </a:stretch>
        </p:blipFill>
        <p:spPr>
          <a:xfrm>
            <a:off x="1" y="1"/>
            <a:ext cx="14630399" cy="8229599"/>
          </a:xfrm>
          <a:prstGeom prst="rect">
            <a:avLst/>
          </a:prstGeom>
        </p:spPr>
      </p:pic>
      <p:sp>
        <p:nvSpPr>
          <p:cNvPr id="13" name="TextBox 12">
            <a:extLst>
              <a:ext uri="{FF2B5EF4-FFF2-40B4-BE49-F238E27FC236}">
                <a16:creationId xmlns:a16="http://schemas.microsoft.com/office/drawing/2014/main" id="{AF0A02A4-2C41-F872-DB6C-C9B619127CB1}"/>
              </a:ext>
            </a:extLst>
          </p:cNvPr>
          <p:cNvSpPr txBox="1"/>
          <p:nvPr/>
        </p:nvSpPr>
        <p:spPr>
          <a:xfrm>
            <a:off x="335398" y="5843997"/>
            <a:ext cx="13734169" cy="1754326"/>
          </a:xfrm>
          <a:prstGeom prst="rect">
            <a:avLst/>
          </a:prstGeom>
          <a:noFill/>
        </p:spPr>
        <p:txBody>
          <a:bodyPr wrap="square" rtlCol="0">
            <a:spAutoFit/>
          </a:bodyPr>
          <a:lstStyle/>
          <a:p>
            <a:pPr algn="ctr"/>
            <a:r>
              <a:rPr lang="en-IN" sz="3600" dirty="0">
                <a:solidFill>
                  <a:schemeClr val="bg1"/>
                </a:solidFill>
              </a:rPr>
              <a:t>Performance Improvement:</a:t>
            </a:r>
          </a:p>
          <a:p>
            <a:pPr marL="342900" indent="-342900">
              <a:buFont typeface="Arial" panose="020B0604020202020204" pitchFamily="34" charset="0"/>
              <a:buChar char="•"/>
            </a:pPr>
            <a:r>
              <a:rPr lang="en-IN" sz="2400" b="1" dirty="0">
                <a:solidFill>
                  <a:srgbClr val="FFFFFF"/>
                </a:solidFill>
              </a:rPr>
              <a:t>When compared to 16-bit conventional Vedic multiplier proposed hybrid multiplier is improved:</a:t>
            </a:r>
          </a:p>
          <a:p>
            <a:pPr marL="342900" indent="-342900">
              <a:buFont typeface="Arial" panose="020B0604020202020204" pitchFamily="34" charset="0"/>
              <a:buChar char="•"/>
            </a:pPr>
            <a:r>
              <a:rPr lang="en-US" sz="2400" b="1" i="0" u="none" strike="noStrike" kern="1200" dirty="0">
                <a:solidFill>
                  <a:srgbClr val="FFFFFF"/>
                </a:solidFill>
                <a:effectLst/>
              </a:rPr>
              <a:t>Power Consumption</a:t>
            </a:r>
            <a:r>
              <a:rPr lang="en-IN" sz="2400" kern="1200" dirty="0">
                <a:solidFill>
                  <a:srgbClr val="FFFFFF"/>
                </a:solidFill>
              </a:rPr>
              <a:t> is</a:t>
            </a:r>
            <a:r>
              <a:rPr lang="en-IN" sz="2400" dirty="0"/>
              <a:t> </a:t>
            </a:r>
            <a:r>
              <a:rPr lang="en-US" sz="2400" b="1" i="0" u="none" strike="noStrike" kern="1200" dirty="0">
                <a:solidFill>
                  <a:srgbClr val="FFFFFF"/>
                </a:solidFill>
                <a:effectLst/>
              </a:rPr>
              <a:t>reduced by </a:t>
            </a:r>
            <a:r>
              <a:rPr lang="en-US" sz="2400" dirty="0">
                <a:solidFill>
                  <a:schemeClr val="bg1"/>
                </a:solidFill>
                <a:effectLst/>
              </a:rPr>
              <a:t>62.415%</a:t>
            </a:r>
            <a:endParaRPr lang="en-US" sz="2400" b="1" dirty="0">
              <a:solidFill>
                <a:srgbClr val="FFFFFF"/>
              </a:solidFill>
            </a:endParaRPr>
          </a:p>
          <a:p>
            <a:pPr marL="342900" indent="-342900">
              <a:buFont typeface="Arial" panose="020B0604020202020204" pitchFamily="34" charset="0"/>
              <a:buChar char="•"/>
            </a:pPr>
            <a:r>
              <a:rPr lang="en-US" sz="2400" b="1" dirty="0">
                <a:solidFill>
                  <a:srgbClr val="FFFFFF"/>
                </a:solidFill>
              </a:rPr>
              <a:t>PDP is reduced by </a:t>
            </a:r>
            <a:r>
              <a:rPr lang="en-US" sz="2400" b="1" i="0" u="none" strike="noStrike" kern="1200" dirty="0">
                <a:solidFill>
                  <a:srgbClr val="FFFFFF"/>
                </a:solidFill>
                <a:effectLst/>
              </a:rPr>
              <a:t>41.535</a:t>
            </a:r>
            <a:r>
              <a:rPr lang="en-US" sz="2400" b="1" dirty="0">
                <a:solidFill>
                  <a:srgbClr val="FFFFFF"/>
                </a:solidFill>
              </a:rPr>
              <a:t>% </a:t>
            </a:r>
            <a:endParaRPr lang="en-IN" sz="2400" b="1" dirty="0">
              <a:solidFill>
                <a:srgbClr val="FFFFFF"/>
              </a:solidFill>
            </a:endParaRPr>
          </a:p>
        </p:txBody>
      </p:sp>
      <p:pic>
        <p:nvPicPr>
          <p:cNvPr id="3" name="Picture 2">
            <a:extLst>
              <a:ext uri="{FF2B5EF4-FFF2-40B4-BE49-F238E27FC236}">
                <a16:creationId xmlns:a16="http://schemas.microsoft.com/office/drawing/2014/main" id="{15B0C684-F4CF-3F2C-ECE6-390E36A0DF5B}"/>
              </a:ext>
            </a:extLst>
          </p:cNvPr>
          <p:cNvPicPr>
            <a:picLocks noChangeAspect="1"/>
          </p:cNvPicPr>
          <p:nvPr/>
        </p:nvPicPr>
        <p:blipFill>
          <a:blip r:embed="rId4"/>
          <a:srcRect/>
          <a:stretch/>
        </p:blipFill>
        <p:spPr>
          <a:xfrm>
            <a:off x="484617" y="617988"/>
            <a:ext cx="6514407" cy="5124443"/>
          </a:xfrm>
          <a:prstGeom prst="rect">
            <a:avLst/>
          </a:prstGeom>
        </p:spPr>
      </p:pic>
      <p:pic>
        <p:nvPicPr>
          <p:cNvPr id="7" name="Picture 6">
            <a:extLst>
              <a:ext uri="{FF2B5EF4-FFF2-40B4-BE49-F238E27FC236}">
                <a16:creationId xmlns:a16="http://schemas.microsoft.com/office/drawing/2014/main" id="{58462FB9-3FA3-1127-3BB4-0D999E025764}"/>
              </a:ext>
            </a:extLst>
          </p:cNvPr>
          <p:cNvPicPr>
            <a:picLocks noChangeAspect="1"/>
          </p:cNvPicPr>
          <p:nvPr/>
        </p:nvPicPr>
        <p:blipFill>
          <a:blip r:embed="rId5"/>
          <a:srcRect/>
          <a:stretch/>
        </p:blipFill>
        <p:spPr>
          <a:xfrm>
            <a:off x="7555160" y="617988"/>
            <a:ext cx="6514407" cy="5124442"/>
          </a:xfrm>
          <a:prstGeom prst="rect">
            <a:avLst/>
          </a:prstGeom>
        </p:spPr>
      </p:pic>
    </p:spTree>
    <p:extLst>
      <p:ext uri="{BB962C8B-B14F-4D97-AF65-F5344CB8AC3E}">
        <p14:creationId xmlns:p14="http://schemas.microsoft.com/office/powerpoint/2010/main" val="3120862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9235A-3A0F-6A5F-747C-63CFBA1183B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E938F84-7293-423F-BDC2-B3D951381332}"/>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70194E83-4F70-AA56-02A2-0CEE3CC7F82E}"/>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DEA2427B-2B61-B56F-EA4D-00B5B4E214AE}"/>
              </a:ext>
            </a:extLst>
          </p:cNvPr>
          <p:cNvSpPr txBox="1"/>
          <p:nvPr/>
        </p:nvSpPr>
        <p:spPr>
          <a:xfrm>
            <a:off x="334537" y="113961"/>
            <a:ext cx="13961325" cy="584775"/>
          </a:xfrm>
          <a:prstGeom prst="rect">
            <a:avLst/>
          </a:prstGeom>
          <a:noFill/>
        </p:spPr>
        <p:txBody>
          <a:bodyPr wrap="square">
            <a:spAutoFit/>
          </a:bodyPr>
          <a:lstStyle/>
          <a:p>
            <a:pPr algn="ctr"/>
            <a:r>
              <a:rPr lang="en-IN" sz="3200" dirty="0">
                <a:solidFill>
                  <a:schemeClr val="bg1"/>
                </a:solidFill>
              </a:rPr>
              <a:t>PROPOSED HYBRID MULTIPLER Architecture </a:t>
            </a:r>
          </a:p>
        </p:txBody>
      </p:sp>
      <p:pic>
        <p:nvPicPr>
          <p:cNvPr id="7" name="Picture 6">
            <a:extLst>
              <a:ext uri="{FF2B5EF4-FFF2-40B4-BE49-F238E27FC236}">
                <a16:creationId xmlns:a16="http://schemas.microsoft.com/office/drawing/2014/main" id="{BAC29B56-34C6-2CC5-A6F5-AC7577A4E3BF}"/>
              </a:ext>
            </a:extLst>
          </p:cNvPr>
          <p:cNvPicPr>
            <a:picLocks noChangeAspect="1"/>
          </p:cNvPicPr>
          <p:nvPr/>
        </p:nvPicPr>
        <p:blipFill>
          <a:blip r:embed="rId4"/>
          <a:srcRect/>
          <a:stretch/>
        </p:blipFill>
        <p:spPr>
          <a:xfrm>
            <a:off x="4632763" y="698736"/>
            <a:ext cx="5364872" cy="7226064"/>
          </a:xfrm>
          <a:prstGeom prst="rect">
            <a:avLst/>
          </a:prstGeom>
        </p:spPr>
      </p:pic>
    </p:spTree>
    <p:extLst>
      <p:ext uri="{BB962C8B-B14F-4D97-AF65-F5344CB8AC3E}">
        <p14:creationId xmlns:p14="http://schemas.microsoft.com/office/powerpoint/2010/main" val="362242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1206-1F98-756C-3C6A-91114A9EF7C3}"/>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28272456-85E5-CE51-8429-A1038D32244A}"/>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F3B4A8D0-5B30-C40D-360F-DBD1DC174233}"/>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69BE97CB-4AF9-4904-E538-2D556528E082}"/>
              </a:ext>
            </a:extLst>
          </p:cNvPr>
          <p:cNvSpPr txBox="1"/>
          <p:nvPr/>
        </p:nvSpPr>
        <p:spPr>
          <a:xfrm>
            <a:off x="4594302" y="202284"/>
            <a:ext cx="6200078" cy="646331"/>
          </a:xfrm>
          <a:prstGeom prst="rect">
            <a:avLst/>
          </a:prstGeom>
          <a:noFill/>
        </p:spPr>
        <p:txBody>
          <a:bodyPr wrap="square" rtlCol="0">
            <a:spAutoFit/>
          </a:bodyPr>
          <a:lstStyle/>
          <a:p>
            <a:pPr algn="ctr"/>
            <a:r>
              <a:rPr lang="en-IN" sz="3600" dirty="0">
                <a:solidFill>
                  <a:schemeClr val="bg1"/>
                </a:solidFill>
              </a:rPr>
              <a:t>PROPOSED HYBRID MULTIPLER</a:t>
            </a:r>
          </a:p>
        </p:txBody>
      </p:sp>
      <p:sp>
        <p:nvSpPr>
          <p:cNvPr id="4" name="TextBox 3">
            <a:extLst>
              <a:ext uri="{FF2B5EF4-FFF2-40B4-BE49-F238E27FC236}">
                <a16:creationId xmlns:a16="http://schemas.microsoft.com/office/drawing/2014/main" id="{72B654C7-0A6B-A5FF-411B-31FF5D0141D3}"/>
              </a:ext>
            </a:extLst>
          </p:cNvPr>
          <p:cNvSpPr txBox="1"/>
          <p:nvPr/>
        </p:nvSpPr>
        <p:spPr>
          <a:xfrm>
            <a:off x="724829" y="1360449"/>
            <a:ext cx="13492976" cy="830997"/>
          </a:xfrm>
          <a:prstGeom prst="rect">
            <a:avLst/>
          </a:prstGeom>
          <a:noFill/>
        </p:spPr>
        <p:txBody>
          <a:bodyPr wrap="square" rtlCol="0">
            <a:spAutoFit/>
          </a:bodyPr>
          <a:lstStyle/>
          <a:p>
            <a:pPr algn="ctr"/>
            <a:endParaRPr lang="en-IN" sz="2400" dirty="0">
              <a:solidFill>
                <a:schemeClr val="bg1"/>
              </a:solidFill>
            </a:endParaRPr>
          </a:p>
          <a:p>
            <a:pPr algn="ctr"/>
            <a:endParaRPr lang="en-IN" sz="2400" dirty="0">
              <a:solidFill>
                <a:schemeClr val="bg1"/>
              </a:solidFill>
            </a:endParaRPr>
          </a:p>
        </p:txBody>
      </p:sp>
      <p:sp>
        <p:nvSpPr>
          <p:cNvPr id="5" name="TextBox 4">
            <a:extLst>
              <a:ext uri="{FF2B5EF4-FFF2-40B4-BE49-F238E27FC236}">
                <a16:creationId xmlns:a16="http://schemas.microsoft.com/office/drawing/2014/main" id="{4327185E-9F8C-36B6-791C-FDE3A52E4F56}"/>
              </a:ext>
            </a:extLst>
          </p:cNvPr>
          <p:cNvSpPr txBox="1"/>
          <p:nvPr/>
        </p:nvSpPr>
        <p:spPr>
          <a:xfrm>
            <a:off x="4744909" y="1013682"/>
            <a:ext cx="5642517" cy="369332"/>
          </a:xfrm>
          <a:prstGeom prst="rect">
            <a:avLst/>
          </a:prstGeom>
          <a:noFill/>
        </p:spPr>
        <p:txBody>
          <a:bodyPr wrap="square" rtlCol="0">
            <a:spAutoFit/>
          </a:bodyPr>
          <a:lstStyle/>
          <a:p>
            <a:pPr algn="ctr"/>
            <a:r>
              <a:rPr lang="en-IN" dirty="0">
                <a:solidFill>
                  <a:schemeClr val="bg1"/>
                </a:solidFill>
              </a:rPr>
              <a:t>SCHEMATIC OF THE PROPOSED HYBRID MULTIPLER</a:t>
            </a:r>
          </a:p>
        </p:txBody>
      </p:sp>
      <p:pic>
        <p:nvPicPr>
          <p:cNvPr id="8" name="Picture 7">
            <a:extLst>
              <a:ext uri="{FF2B5EF4-FFF2-40B4-BE49-F238E27FC236}">
                <a16:creationId xmlns:a16="http://schemas.microsoft.com/office/drawing/2014/main" id="{4F546C7B-2BA8-037C-7AA1-D2FF90095736}"/>
              </a:ext>
            </a:extLst>
          </p:cNvPr>
          <p:cNvPicPr>
            <a:picLocks noChangeAspect="1"/>
          </p:cNvPicPr>
          <p:nvPr/>
        </p:nvPicPr>
        <p:blipFill>
          <a:blip r:embed="rId4"/>
          <a:srcRect/>
          <a:stretch/>
        </p:blipFill>
        <p:spPr>
          <a:xfrm>
            <a:off x="1857569" y="1729782"/>
            <a:ext cx="10915262" cy="6015723"/>
          </a:xfrm>
          <a:prstGeom prst="rect">
            <a:avLst/>
          </a:prstGeom>
        </p:spPr>
      </p:pic>
    </p:spTree>
    <p:extLst>
      <p:ext uri="{BB962C8B-B14F-4D97-AF65-F5344CB8AC3E}">
        <p14:creationId xmlns:p14="http://schemas.microsoft.com/office/powerpoint/2010/main" val="294264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4764-6E21-59D8-EBC1-9BA9102F872B}"/>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CA704C9-EBAB-2A92-0A9C-63317A848D47}"/>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007537F9-F775-F234-E0C2-7D2996CE7ED1}"/>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B1DADEC9-68A9-5AA0-8FB0-8FB3CD733D7D}"/>
              </a:ext>
            </a:extLst>
          </p:cNvPr>
          <p:cNvSpPr txBox="1"/>
          <p:nvPr/>
        </p:nvSpPr>
        <p:spPr>
          <a:xfrm>
            <a:off x="591278" y="165926"/>
            <a:ext cx="13113571" cy="369332"/>
          </a:xfrm>
          <a:prstGeom prst="rect">
            <a:avLst/>
          </a:prstGeom>
          <a:noFill/>
        </p:spPr>
        <p:txBody>
          <a:bodyPr wrap="square" rtlCol="0">
            <a:spAutoFit/>
          </a:bodyPr>
          <a:lstStyle/>
          <a:p>
            <a:pPr algn="ctr"/>
            <a:r>
              <a:rPr lang="en-IN" dirty="0">
                <a:solidFill>
                  <a:schemeClr val="bg1"/>
                </a:solidFill>
              </a:rPr>
              <a:t>MULTIPLICATION RESULT OF HYBRID MULTIPLER</a:t>
            </a:r>
          </a:p>
        </p:txBody>
      </p:sp>
      <p:sp>
        <p:nvSpPr>
          <p:cNvPr id="6" name="TextBox 5">
            <a:extLst>
              <a:ext uri="{FF2B5EF4-FFF2-40B4-BE49-F238E27FC236}">
                <a16:creationId xmlns:a16="http://schemas.microsoft.com/office/drawing/2014/main" id="{C289F6F1-B6D7-FF1D-18A8-351519641017}"/>
              </a:ext>
            </a:extLst>
          </p:cNvPr>
          <p:cNvSpPr txBox="1"/>
          <p:nvPr/>
        </p:nvSpPr>
        <p:spPr>
          <a:xfrm>
            <a:off x="591278" y="7567106"/>
            <a:ext cx="2587083" cy="400110"/>
          </a:xfrm>
          <a:prstGeom prst="rect">
            <a:avLst/>
          </a:prstGeom>
          <a:noFill/>
        </p:spPr>
        <p:txBody>
          <a:bodyPr wrap="square" rtlCol="0">
            <a:spAutoFit/>
          </a:bodyPr>
          <a:lstStyle/>
          <a:p>
            <a:pPr algn="ctr"/>
            <a:r>
              <a:rPr lang="en-IN" sz="2000" dirty="0">
                <a:solidFill>
                  <a:schemeClr val="bg1"/>
                </a:solidFill>
              </a:rPr>
              <a:t>TCL OUTPUT</a:t>
            </a:r>
          </a:p>
        </p:txBody>
      </p:sp>
      <p:pic>
        <p:nvPicPr>
          <p:cNvPr id="7" name="Picture 6">
            <a:extLst>
              <a:ext uri="{FF2B5EF4-FFF2-40B4-BE49-F238E27FC236}">
                <a16:creationId xmlns:a16="http://schemas.microsoft.com/office/drawing/2014/main" id="{E1C6CA13-63AE-C195-FC6C-3BEBEA11C89F}"/>
              </a:ext>
            </a:extLst>
          </p:cNvPr>
          <p:cNvPicPr>
            <a:picLocks noChangeAspect="1"/>
          </p:cNvPicPr>
          <p:nvPr/>
        </p:nvPicPr>
        <p:blipFill>
          <a:blip r:embed="rId4"/>
          <a:srcRect/>
          <a:stretch/>
        </p:blipFill>
        <p:spPr>
          <a:xfrm>
            <a:off x="591278" y="462439"/>
            <a:ext cx="3186616" cy="6908517"/>
          </a:xfrm>
          <a:prstGeom prst="rect">
            <a:avLst/>
          </a:prstGeom>
        </p:spPr>
      </p:pic>
      <p:sp>
        <p:nvSpPr>
          <p:cNvPr id="5" name="TextBox 4">
            <a:extLst>
              <a:ext uri="{FF2B5EF4-FFF2-40B4-BE49-F238E27FC236}">
                <a16:creationId xmlns:a16="http://schemas.microsoft.com/office/drawing/2014/main" id="{EE26CF78-9C8F-2785-AB29-03F2ED8605FA}"/>
              </a:ext>
            </a:extLst>
          </p:cNvPr>
          <p:cNvSpPr txBox="1"/>
          <p:nvPr/>
        </p:nvSpPr>
        <p:spPr>
          <a:xfrm>
            <a:off x="7550714" y="5319615"/>
            <a:ext cx="3836614" cy="369332"/>
          </a:xfrm>
          <a:prstGeom prst="rect">
            <a:avLst/>
          </a:prstGeom>
          <a:noFill/>
        </p:spPr>
        <p:txBody>
          <a:bodyPr wrap="square">
            <a:spAutoFit/>
          </a:bodyPr>
          <a:lstStyle/>
          <a:p>
            <a:pPr algn="ctr"/>
            <a:r>
              <a:rPr lang="en-IN" dirty="0">
                <a:solidFill>
                  <a:schemeClr val="bg1"/>
                </a:solidFill>
              </a:rPr>
              <a:t>SIMULATION OUTPUT</a:t>
            </a:r>
          </a:p>
        </p:txBody>
      </p:sp>
      <p:pic>
        <p:nvPicPr>
          <p:cNvPr id="9" name="Picture 8">
            <a:extLst>
              <a:ext uri="{FF2B5EF4-FFF2-40B4-BE49-F238E27FC236}">
                <a16:creationId xmlns:a16="http://schemas.microsoft.com/office/drawing/2014/main" id="{7891FEF0-34B8-C311-3990-3459755553D8}"/>
              </a:ext>
            </a:extLst>
          </p:cNvPr>
          <p:cNvPicPr>
            <a:picLocks noChangeAspect="1"/>
          </p:cNvPicPr>
          <p:nvPr/>
        </p:nvPicPr>
        <p:blipFill>
          <a:blip r:embed="rId5"/>
          <a:stretch>
            <a:fillRect/>
          </a:stretch>
        </p:blipFill>
        <p:spPr>
          <a:xfrm>
            <a:off x="4455986" y="1550146"/>
            <a:ext cx="9583136" cy="3338846"/>
          </a:xfrm>
          <a:prstGeom prst="rect">
            <a:avLst/>
          </a:prstGeom>
        </p:spPr>
      </p:pic>
    </p:spTree>
    <p:extLst>
      <p:ext uri="{BB962C8B-B14F-4D97-AF65-F5344CB8AC3E}">
        <p14:creationId xmlns:p14="http://schemas.microsoft.com/office/powerpoint/2010/main" val="1865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pic>
        <p:nvPicPr>
          <p:cNvPr id="8" name="Picture 7">
            <a:extLst>
              <a:ext uri="{FF2B5EF4-FFF2-40B4-BE49-F238E27FC236}">
                <a16:creationId xmlns:a16="http://schemas.microsoft.com/office/drawing/2014/main" id="{7E8D7E7F-C1EF-06BD-F564-C985EB4DD848}"/>
              </a:ext>
            </a:extLst>
          </p:cNvPr>
          <p:cNvPicPr>
            <a:picLocks noChangeAspect="1"/>
          </p:cNvPicPr>
          <p:nvPr/>
        </p:nvPicPr>
        <p:blipFill>
          <a:blip r:embed="rId4"/>
          <a:stretch>
            <a:fillRect/>
          </a:stretch>
        </p:blipFill>
        <p:spPr>
          <a:xfrm>
            <a:off x="0" y="0"/>
            <a:ext cx="14630400" cy="8229600"/>
          </a:xfrm>
          <a:prstGeom prst="rect">
            <a:avLst/>
          </a:prstGeom>
        </p:spPr>
      </p:pic>
      <p:sp>
        <p:nvSpPr>
          <p:cNvPr id="6" name="Text 1"/>
          <p:cNvSpPr/>
          <p:nvPr/>
        </p:nvSpPr>
        <p:spPr>
          <a:xfrm>
            <a:off x="5360982" y="242819"/>
            <a:ext cx="3246363" cy="542092"/>
          </a:xfrm>
          <a:prstGeom prst="rect">
            <a:avLst/>
          </a:prstGeom>
          <a:noFill/>
          <a:ln/>
        </p:spPr>
        <p:txBody>
          <a:bodyPr wrap="none" rtlCol="0" anchor="t"/>
          <a:lstStyle/>
          <a:p>
            <a:pPr marL="0" indent="0">
              <a:lnSpc>
                <a:spcPts val="4269"/>
              </a:lnSpc>
              <a:buNone/>
            </a:pPr>
            <a:r>
              <a:rPr lang="en-US" sz="3200" dirty="0">
                <a:solidFill>
                  <a:schemeClr val="accent4"/>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CF123FD-7FFC-94F9-ECC1-2FCB89F80893}"/>
              </a:ext>
            </a:extLst>
          </p:cNvPr>
          <p:cNvSpPr txBox="1"/>
          <p:nvPr/>
        </p:nvSpPr>
        <p:spPr>
          <a:xfrm>
            <a:off x="449291" y="1211580"/>
            <a:ext cx="8129201" cy="1492716"/>
          </a:xfrm>
          <a:prstGeom prst="rect">
            <a:avLst/>
          </a:prstGeom>
          <a:noFill/>
        </p:spPr>
        <p:txBody>
          <a:bodyPr wrap="square" rtlCol="0">
            <a:spAutoFit/>
          </a:bodyPr>
          <a:lstStyle/>
          <a:p>
            <a:r>
              <a:rPr lang="en-IN" sz="2500" b="1" dirty="0">
                <a:solidFill>
                  <a:srgbClr val="FFC000"/>
                </a:solidFill>
                <a:latin typeface="Times New Roman" panose="02020603050405020304" pitchFamily="18" charset="0"/>
                <a:cs typeface="Times New Roman" panose="02020603050405020304" pitchFamily="18" charset="0"/>
              </a:rPr>
              <a:t>FIR Filter consist of 3 main components:</a:t>
            </a:r>
          </a:p>
          <a:p>
            <a:pPr marL="457200" indent="-457200">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D Flip – Flop: to implement a simple delay</a:t>
            </a:r>
          </a:p>
          <a:p>
            <a:pPr marL="457200" indent="-457200">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Adder: to sum the nodes at the end of each tap</a:t>
            </a:r>
          </a:p>
          <a:p>
            <a:pPr marL="457200" indent="-457200">
              <a:buFont typeface="+mj-lt"/>
              <a:buAutoNum type="arabicPeriod"/>
            </a:pPr>
            <a:r>
              <a:rPr lang="en-IN" sz="2200" dirty="0">
                <a:solidFill>
                  <a:schemeClr val="bg1">
                    <a:lumMod val="95000"/>
                  </a:schemeClr>
                </a:solidFill>
                <a:latin typeface="Times New Roman" panose="02020603050405020304" pitchFamily="18" charset="0"/>
                <a:cs typeface="Times New Roman" panose="02020603050405020304" pitchFamily="18" charset="0"/>
              </a:rPr>
              <a:t>Multiplier: to implement the coefficients</a:t>
            </a:r>
          </a:p>
        </p:txBody>
      </p:sp>
      <p:sp>
        <p:nvSpPr>
          <p:cNvPr id="5" name="TextBox 4">
            <a:extLst>
              <a:ext uri="{FF2B5EF4-FFF2-40B4-BE49-F238E27FC236}">
                <a16:creationId xmlns:a16="http://schemas.microsoft.com/office/drawing/2014/main" id="{5177D4B0-ABEB-6A28-435A-CF5F62117801}"/>
              </a:ext>
            </a:extLst>
          </p:cNvPr>
          <p:cNvSpPr txBox="1"/>
          <p:nvPr/>
        </p:nvSpPr>
        <p:spPr>
          <a:xfrm>
            <a:off x="449291" y="3097068"/>
            <a:ext cx="6590870" cy="584775"/>
          </a:xfrm>
          <a:prstGeom prst="rect">
            <a:avLst/>
          </a:prstGeom>
          <a:noFill/>
        </p:spPr>
        <p:txBody>
          <a:bodyPr wrap="square" rtlCol="0">
            <a:spAutoFit/>
          </a:bodyPr>
          <a:lstStyle/>
          <a:p>
            <a:r>
              <a:rPr lang="en-IN" sz="3200" b="1" dirty="0">
                <a:solidFill>
                  <a:srgbClr val="FFC000"/>
                </a:solidFill>
                <a:latin typeface="Times New Roman" panose="02020603050405020304" pitchFamily="18" charset="0"/>
                <a:cs typeface="Times New Roman" panose="02020603050405020304" pitchFamily="18" charset="0"/>
              </a:rPr>
              <a:t>Uniqueness</a:t>
            </a:r>
            <a:r>
              <a:rPr lang="en-IN" sz="3200" dirty="0">
                <a:solidFill>
                  <a:srgbClr val="FFC000"/>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11A6EF96-E38A-6095-CD1E-E9777C570084}"/>
              </a:ext>
            </a:extLst>
          </p:cNvPr>
          <p:cNvSpPr txBox="1"/>
          <p:nvPr/>
        </p:nvSpPr>
        <p:spPr>
          <a:xfrm>
            <a:off x="297180" y="4074616"/>
            <a:ext cx="8232102" cy="3816429"/>
          </a:xfrm>
          <a:prstGeom prst="rect">
            <a:avLst/>
          </a:prstGeom>
          <a:noFill/>
        </p:spPr>
        <p:txBody>
          <a:bodyPr wrap="square" rtlCol="0">
            <a:spAutoFit/>
          </a:bodyPr>
          <a:lstStyle/>
          <a:p>
            <a:pPr>
              <a:buNone/>
            </a:pPr>
            <a:r>
              <a:rPr lang="en-US" sz="2200" dirty="0">
                <a:solidFill>
                  <a:schemeClr val="bg1">
                    <a:lumMod val="95000"/>
                  </a:schemeClr>
                </a:solidFill>
                <a:latin typeface="Times New Roman" panose="02020603050405020304" pitchFamily="18" charset="0"/>
                <a:cs typeface="Times New Roman" panose="02020603050405020304" pitchFamily="18" charset="0"/>
              </a:rPr>
              <a:t>This enhanced FIR filter design stands out due to its hybrid adder-multiplier architecture, which significantly reduces power consumption and computational delay compared to conventional designs. The integration of a Ling adder and Sparse Kogge-Stone adder optimizes carry propagation, while a custom hybrid multiplier accelerates multiplication operations.</a:t>
            </a:r>
          </a:p>
          <a:p>
            <a:r>
              <a:rPr lang="en-US" sz="2200" dirty="0">
                <a:solidFill>
                  <a:schemeClr val="bg1">
                    <a:lumMod val="95000"/>
                  </a:schemeClr>
                </a:solidFill>
                <a:latin typeface="Times New Roman" panose="02020603050405020304" pitchFamily="18" charset="0"/>
                <a:cs typeface="Times New Roman" panose="02020603050405020304" pitchFamily="18" charset="0"/>
              </a:rPr>
              <a:t>Additionally, the parallel-serial combination tree efficiently sums filter outputs, enhancing processing speed. Implemented in Xilinx Vivado, the design ensures low-power, high-speed performance, making it ideal for real-time ECG processing, biomedical devices, and IoT-based DSP applications.</a:t>
            </a:r>
          </a:p>
        </p:txBody>
      </p:sp>
      <p:sp>
        <p:nvSpPr>
          <p:cNvPr id="10" name="Rectangle 9">
            <a:extLst>
              <a:ext uri="{FF2B5EF4-FFF2-40B4-BE49-F238E27FC236}">
                <a16:creationId xmlns:a16="http://schemas.microsoft.com/office/drawing/2014/main" id="{A3761CF5-1556-ED93-11E5-EA506DDD9443}"/>
              </a:ext>
            </a:extLst>
          </p:cNvPr>
          <p:cNvSpPr/>
          <p:nvPr/>
        </p:nvSpPr>
        <p:spPr>
          <a:xfrm>
            <a:off x="8846820" y="1211580"/>
            <a:ext cx="5486400" cy="4940786"/>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FB13C92-A389-D4A6-5CFC-C93879A9DFB8}"/>
              </a:ext>
            </a:extLst>
          </p:cNvPr>
          <p:cNvSpPr txBox="1"/>
          <p:nvPr/>
        </p:nvSpPr>
        <p:spPr>
          <a:xfrm>
            <a:off x="10169911" y="6445405"/>
            <a:ext cx="3211551"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Fig: FIR Filter Block Diagram</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F45AB-5463-09F9-86C7-A620C776BEC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4175400-7423-5158-7687-56FBA38082F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7C23C4AD-35FD-11BC-FD35-3DA8F43C8606}"/>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E6D8AC80-30D0-94FA-5D39-12694B354EF4}"/>
              </a:ext>
            </a:extLst>
          </p:cNvPr>
          <p:cNvSpPr txBox="1"/>
          <p:nvPr/>
        </p:nvSpPr>
        <p:spPr>
          <a:xfrm>
            <a:off x="523540" y="3748961"/>
            <a:ext cx="6130346" cy="338554"/>
          </a:xfrm>
          <a:prstGeom prst="rect">
            <a:avLst/>
          </a:prstGeom>
          <a:noFill/>
        </p:spPr>
        <p:txBody>
          <a:bodyPr wrap="square" rtlCol="0">
            <a:spAutoFit/>
          </a:bodyPr>
          <a:lstStyle/>
          <a:p>
            <a:pPr algn="ctr"/>
            <a:r>
              <a:rPr lang="en-IN" sz="1600" dirty="0">
                <a:solidFill>
                  <a:srgbClr val="FF0000"/>
                </a:solidFill>
              </a:rPr>
              <a:t>POWER DISSIPATION OF 16-BIT PROPOSED HYBRID MULTIPLER </a:t>
            </a:r>
          </a:p>
        </p:txBody>
      </p:sp>
      <p:pic>
        <p:nvPicPr>
          <p:cNvPr id="8" name="Picture 7">
            <a:extLst>
              <a:ext uri="{FF2B5EF4-FFF2-40B4-BE49-F238E27FC236}">
                <a16:creationId xmlns:a16="http://schemas.microsoft.com/office/drawing/2014/main" id="{09C64A1F-DAFF-0684-2369-0F97B03AC5ED}"/>
              </a:ext>
            </a:extLst>
          </p:cNvPr>
          <p:cNvPicPr>
            <a:picLocks noChangeAspect="1"/>
          </p:cNvPicPr>
          <p:nvPr/>
        </p:nvPicPr>
        <p:blipFill>
          <a:blip r:embed="rId4"/>
          <a:stretch>
            <a:fillRect/>
          </a:stretch>
        </p:blipFill>
        <p:spPr>
          <a:xfrm>
            <a:off x="227986" y="854159"/>
            <a:ext cx="7087214" cy="2690093"/>
          </a:xfrm>
          <a:prstGeom prst="rect">
            <a:avLst/>
          </a:prstGeom>
        </p:spPr>
      </p:pic>
      <p:pic>
        <p:nvPicPr>
          <p:cNvPr id="10" name="Picture 9">
            <a:extLst>
              <a:ext uri="{FF2B5EF4-FFF2-40B4-BE49-F238E27FC236}">
                <a16:creationId xmlns:a16="http://schemas.microsoft.com/office/drawing/2014/main" id="{8AC0E0A3-583F-A703-C5EE-51FBC2DECC18}"/>
              </a:ext>
            </a:extLst>
          </p:cNvPr>
          <p:cNvPicPr>
            <a:picLocks noChangeAspect="1"/>
          </p:cNvPicPr>
          <p:nvPr/>
        </p:nvPicPr>
        <p:blipFill>
          <a:blip r:embed="rId5"/>
          <a:stretch>
            <a:fillRect/>
          </a:stretch>
        </p:blipFill>
        <p:spPr>
          <a:xfrm>
            <a:off x="227986" y="4398411"/>
            <a:ext cx="7788315" cy="2796782"/>
          </a:xfrm>
          <a:prstGeom prst="rect">
            <a:avLst/>
          </a:prstGeom>
        </p:spPr>
      </p:pic>
      <p:sp>
        <p:nvSpPr>
          <p:cNvPr id="12" name="TextBox 11">
            <a:extLst>
              <a:ext uri="{FF2B5EF4-FFF2-40B4-BE49-F238E27FC236}">
                <a16:creationId xmlns:a16="http://schemas.microsoft.com/office/drawing/2014/main" id="{9A529B02-1CE5-F1C1-4ECE-39340437187D}"/>
              </a:ext>
            </a:extLst>
          </p:cNvPr>
          <p:cNvSpPr txBox="1"/>
          <p:nvPr/>
        </p:nvSpPr>
        <p:spPr>
          <a:xfrm>
            <a:off x="523540" y="7375441"/>
            <a:ext cx="6722773" cy="369332"/>
          </a:xfrm>
          <a:prstGeom prst="rect">
            <a:avLst/>
          </a:prstGeom>
          <a:noFill/>
        </p:spPr>
        <p:txBody>
          <a:bodyPr wrap="square">
            <a:spAutoFit/>
          </a:bodyPr>
          <a:lstStyle/>
          <a:p>
            <a:pPr algn="ctr"/>
            <a:r>
              <a:rPr lang="en-IN" sz="1800" dirty="0">
                <a:solidFill>
                  <a:srgbClr val="FF0000"/>
                </a:solidFill>
              </a:rPr>
              <a:t>DELAY  OF 16 - BIT PROPOSED HYBRID MULTIPLER </a:t>
            </a:r>
          </a:p>
        </p:txBody>
      </p:sp>
      <p:pic>
        <p:nvPicPr>
          <p:cNvPr id="14" name="Picture 13">
            <a:extLst>
              <a:ext uri="{FF2B5EF4-FFF2-40B4-BE49-F238E27FC236}">
                <a16:creationId xmlns:a16="http://schemas.microsoft.com/office/drawing/2014/main" id="{6796B607-8C48-3918-0CEC-14CE4E384935}"/>
              </a:ext>
            </a:extLst>
          </p:cNvPr>
          <p:cNvPicPr>
            <a:picLocks noChangeAspect="1"/>
          </p:cNvPicPr>
          <p:nvPr/>
        </p:nvPicPr>
        <p:blipFill>
          <a:blip r:embed="rId6"/>
          <a:stretch>
            <a:fillRect/>
          </a:stretch>
        </p:blipFill>
        <p:spPr>
          <a:xfrm>
            <a:off x="7543186" y="191956"/>
            <a:ext cx="6424217" cy="4026208"/>
          </a:xfrm>
          <a:prstGeom prst="rect">
            <a:avLst/>
          </a:prstGeom>
        </p:spPr>
      </p:pic>
      <p:sp>
        <p:nvSpPr>
          <p:cNvPr id="17" name="TextBox 16">
            <a:extLst>
              <a:ext uri="{FF2B5EF4-FFF2-40B4-BE49-F238E27FC236}">
                <a16:creationId xmlns:a16="http://schemas.microsoft.com/office/drawing/2014/main" id="{FD619923-33D4-28F3-2D85-44F67DF134BD}"/>
              </a:ext>
            </a:extLst>
          </p:cNvPr>
          <p:cNvSpPr txBox="1"/>
          <p:nvPr/>
        </p:nvSpPr>
        <p:spPr>
          <a:xfrm>
            <a:off x="8583168" y="4576310"/>
            <a:ext cx="4840224" cy="338554"/>
          </a:xfrm>
          <a:prstGeom prst="rect">
            <a:avLst/>
          </a:prstGeom>
          <a:noFill/>
        </p:spPr>
        <p:txBody>
          <a:bodyPr wrap="square">
            <a:spAutoFit/>
          </a:bodyPr>
          <a:lstStyle/>
          <a:p>
            <a:pPr algn="ctr"/>
            <a:r>
              <a:rPr lang="en-IN" sz="1600" dirty="0">
                <a:solidFill>
                  <a:srgbClr val="FF0000"/>
                </a:solidFill>
              </a:rPr>
              <a:t>AREA OF 16-BIT PROPOSED HYBRID MULTIPLER</a:t>
            </a:r>
          </a:p>
        </p:txBody>
      </p:sp>
    </p:spTree>
    <p:extLst>
      <p:ext uri="{BB962C8B-B14F-4D97-AF65-F5344CB8AC3E}">
        <p14:creationId xmlns:p14="http://schemas.microsoft.com/office/powerpoint/2010/main" val="132471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4D4AA-77B6-2CB7-CF6A-D70B55654F54}"/>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59E1B22-2778-643D-0B87-A2A3CC0A2D32}"/>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C59B8ED-FCD7-6BBC-372E-0FE0684ECBA2}"/>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D4EA2E1A-7A76-18A7-B5F4-27977A2978C8}"/>
              </a:ext>
            </a:extLst>
          </p:cNvPr>
          <p:cNvSpPr txBox="1"/>
          <p:nvPr/>
        </p:nvSpPr>
        <p:spPr>
          <a:xfrm>
            <a:off x="523540" y="3748961"/>
            <a:ext cx="6130346" cy="338554"/>
          </a:xfrm>
          <a:prstGeom prst="rect">
            <a:avLst/>
          </a:prstGeom>
          <a:noFill/>
        </p:spPr>
        <p:txBody>
          <a:bodyPr wrap="square" rtlCol="0">
            <a:spAutoFit/>
          </a:bodyPr>
          <a:lstStyle/>
          <a:p>
            <a:pPr algn="ctr"/>
            <a:r>
              <a:rPr lang="en-IN" sz="1600" dirty="0">
                <a:solidFill>
                  <a:srgbClr val="FF0000"/>
                </a:solidFill>
              </a:rPr>
              <a:t>POWER DISSIPATION OF 16-BIT VEDIC MULTIPLER </a:t>
            </a:r>
          </a:p>
        </p:txBody>
      </p:sp>
      <p:pic>
        <p:nvPicPr>
          <p:cNvPr id="8" name="Picture 7">
            <a:extLst>
              <a:ext uri="{FF2B5EF4-FFF2-40B4-BE49-F238E27FC236}">
                <a16:creationId xmlns:a16="http://schemas.microsoft.com/office/drawing/2014/main" id="{C38D9982-7B36-9CCB-D847-9BF7EC1B77CD}"/>
              </a:ext>
            </a:extLst>
          </p:cNvPr>
          <p:cNvPicPr>
            <a:picLocks noChangeAspect="1"/>
          </p:cNvPicPr>
          <p:nvPr/>
        </p:nvPicPr>
        <p:blipFill>
          <a:blip r:embed="rId4"/>
          <a:srcRect/>
          <a:stretch/>
        </p:blipFill>
        <p:spPr>
          <a:xfrm>
            <a:off x="247950" y="854159"/>
            <a:ext cx="7047286" cy="2690093"/>
          </a:xfrm>
          <a:prstGeom prst="rect">
            <a:avLst/>
          </a:prstGeom>
        </p:spPr>
      </p:pic>
      <p:pic>
        <p:nvPicPr>
          <p:cNvPr id="10" name="Picture 9">
            <a:extLst>
              <a:ext uri="{FF2B5EF4-FFF2-40B4-BE49-F238E27FC236}">
                <a16:creationId xmlns:a16="http://schemas.microsoft.com/office/drawing/2014/main" id="{AD36249B-B483-B625-7A2E-FD7EB8C42863}"/>
              </a:ext>
            </a:extLst>
          </p:cNvPr>
          <p:cNvPicPr>
            <a:picLocks noChangeAspect="1"/>
          </p:cNvPicPr>
          <p:nvPr/>
        </p:nvPicPr>
        <p:blipFill>
          <a:blip r:embed="rId5"/>
          <a:srcRect/>
          <a:stretch/>
        </p:blipFill>
        <p:spPr>
          <a:xfrm>
            <a:off x="282427" y="4398411"/>
            <a:ext cx="7679433" cy="2796782"/>
          </a:xfrm>
          <a:prstGeom prst="rect">
            <a:avLst/>
          </a:prstGeom>
        </p:spPr>
      </p:pic>
      <p:sp>
        <p:nvSpPr>
          <p:cNvPr id="12" name="TextBox 11">
            <a:extLst>
              <a:ext uri="{FF2B5EF4-FFF2-40B4-BE49-F238E27FC236}">
                <a16:creationId xmlns:a16="http://schemas.microsoft.com/office/drawing/2014/main" id="{5EC348DC-98A2-F043-9E0F-3C5314A842DB}"/>
              </a:ext>
            </a:extLst>
          </p:cNvPr>
          <p:cNvSpPr txBox="1"/>
          <p:nvPr/>
        </p:nvSpPr>
        <p:spPr>
          <a:xfrm>
            <a:off x="523540" y="7375441"/>
            <a:ext cx="6722773" cy="369332"/>
          </a:xfrm>
          <a:prstGeom prst="rect">
            <a:avLst/>
          </a:prstGeom>
          <a:noFill/>
        </p:spPr>
        <p:txBody>
          <a:bodyPr wrap="square">
            <a:spAutoFit/>
          </a:bodyPr>
          <a:lstStyle/>
          <a:p>
            <a:pPr algn="ctr"/>
            <a:r>
              <a:rPr lang="en-IN" sz="1800" dirty="0">
                <a:solidFill>
                  <a:srgbClr val="FF0000"/>
                </a:solidFill>
              </a:rPr>
              <a:t>DELAY  OF 16-BIT </a:t>
            </a:r>
            <a:r>
              <a:rPr lang="en-IN" dirty="0">
                <a:solidFill>
                  <a:srgbClr val="FF0000"/>
                </a:solidFill>
              </a:rPr>
              <a:t>VEDIC</a:t>
            </a:r>
            <a:r>
              <a:rPr lang="en-IN" sz="1800" dirty="0">
                <a:solidFill>
                  <a:srgbClr val="FF0000"/>
                </a:solidFill>
              </a:rPr>
              <a:t> MULTIPLER </a:t>
            </a:r>
          </a:p>
        </p:txBody>
      </p:sp>
      <p:pic>
        <p:nvPicPr>
          <p:cNvPr id="14" name="Picture 13">
            <a:extLst>
              <a:ext uri="{FF2B5EF4-FFF2-40B4-BE49-F238E27FC236}">
                <a16:creationId xmlns:a16="http://schemas.microsoft.com/office/drawing/2014/main" id="{3495BB22-5D97-E0CB-A7DA-72CDB097A6BB}"/>
              </a:ext>
            </a:extLst>
          </p:cNvPr>
          <p:cNvPicPr>
            <a:picLocks noChangeAspect="1"/>
          </p:cNvPicPr>
          <p:nvPr/>
        </p:nvPicPr>
        <p:blipFill>
          <a:blip r:embed="rId6"/>
          <a:srcRect/>
          <a:stretch/>
        </p:blipFill>
        <p:spPr>
          <a:xfrm>
            <a:off x="7751729" y="191956"/>
            <a:ext cx="6007130" cy="4026208"/>
          </a:xfrm>
          <a:prstGeom prst="rect">
            <a:avLst/>
          </a:prstGeom>
        </p:spPr>
      </p:pic>
      <p:sp>
        <p:nvSpPr>
          <p:cNvPr id="17" name="TextBox 16">
            <a:extLst>
              <a:ext uri="{FF2B5EF4-FFF2-40B4-BE49-F238E27FC236}">
                <a16:creationId xmlns:a16="http://schemas.microsoft.com/office/drawing/2014/main" id="{2543E5D1-D1DA-88A1-3068-C953BFE69275}"/>
              </a:ext>
            </a:extLst>
          </p:cNvPr>
          <p:cNvSpPr txBox="1"/>
          <p:nvPr/>
        </p:nvSpPr>
        <p:spPr>
          <a:xfrm>
            <a:off x="8583168" y="4576310"/>
            <a:ext cx="4840224" cy="338554"/>
          </a:xfrm>
          <a:prstGeom prst="rect">
            <a:avLst/>
          </a:prstGeom>
          <a:noFill/>
        </p:spPr>
        <p:txBody>
          <a:bodyPr wrap="square">
            <a:spAutoFit/>
          </a:bodyPr>
          <a:lstStyle/>
          <a:p>
            <a:pPr algn="ctr"/>
            <a:r>
              <a:rPr lang="en-IN" sz="1600" dirty="0">
                <a:solidFill>
                  <a:srgbClr val="FF0000"/>
                </a:solidFill>
              </a:rPr>
              <a:t>AREA OF 16-BIT VEDIC MULTIPLER</a:t>
            </a:r>
          </a:p>
        </p:txBody>
      </p:sp>
    </p:spTree>
    <p:extLst>
      <p:ext uri="{BB962C8B-B14F-4D97-AF65-F5344CB8AC3E}">
        <p14:creationId xmlns:p14="http://schemas.microsoft.com/office/powerpoint/2010/main" val="2714702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091B4-A22B-C443-C379-029120D337E9}"/>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CD8D5C5-6FF3-653E-2B69-32C18D5719F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B2CABA05-CB34-532D-DFB6-4D8DC17C9DDE}"/>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FF8D0B6F-B4D5-A870-97A1-D61821A6106B}"/>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533A04B9-8026-FF56-3E02-C9241AEFFE8E}"/>
              </a:ext>
            </a:extLst>
          </p:cNvPr>
          <p:cNvSpPr txBox="1"/>
          <p:nvPr/>
        </p:nvSpPr>
        <p:spPr>
          <a:xfrm>
            <a:off x="613317" y="428798"/>
            <a:ext cx="13403766" cy="646331"/>
          </a:xfrm>
          <a:prstGeom prst="rect">
            <a:avLst/>
          </a:prstGeom>
          <a:noFill/>
        </p:spPr>
        <p:txBody>
          <a:bodyPr wrap="square" rtlCol="0">
            <a:spAutoFit/>
          </a:bodyPr>
          <a:lstStyle/>
          <a:p>
            <a:pPr algn="ctr"/>
            <a:r>
              <a:rPr lang="en-IN" sz="3600" b="1" dirty="0">
                <a:solidFill>
                  <a:schemeClr val="bg1"/>
                </a:solidFill>
              </a:rPr>
              <a:t>Low Pass FIR filter of 16 tap with 16 bit input</a:t>
            </a:r>
          </a:p>
        </p:txBody>
      </p:sp>
      <p:graphicFrame>
        <p:nvGraphicFramePr>
          <p:cNvPr id="2" name="Table 1">
            <a:extLst>
              <a:ext uri="{FF2B5EF4-FFF2-40B4-BE49-F238E27FC236}">
                <a16:creationId xmlns:a16="http://schemas.microsoft.com/office/drawing/2014/main" id="{F9678CCB-9B1B-2790-2ECC-72A2FB8EB363}"/>
              </a:ext>
            </a:extLst>
          </p:cNvPr>
          <p:cNvGraphicFramePr>
            <a:graphicFrameLocks noGrp="1"/>
          </p:cNvGraphicFramePr>
          <p:nvPr>
            <p:extLst>
              <p:ext uri="{D42A27DB-BD31-4B8C-83A1-F6EECF244321}">
                <p14:modId xmlns:p14="http://schemas.microsoft.com/office/powerpoint/2010/main" val="3310840769"/>
              </p:ext>
            </p:extLst>
          </p:nvPr>
        </p:nvGraphicFramePr>
        <p:xfrm>
          <a:off x="799171" y="1421784"/>
          <a:ext cx="13032058" cy="6461160"/>
        </p:xfrm>
        <a:graphic>
          <a:graphicData uri="http://schemas.openxmlformats.org/drawingml/2006/table">
            <a:tbl>
              <a:tblPr firstRow="1" firstCol="1" bandRow="1">
                <a:tableStyleId>{21E4AEA4-8DFA-4A89-87EB-49C32662AFE0}</a:tableStyleId>
              </a:tblPr>
              <a:tblGrid>
                <a:gridCol w="1642946">
                  <a:extLst>
                    <a:ext uri="{9D8B030D-6E8A-4147-A177-3AD203B41FA5}">
                      <a16:colId xmlns:a16="http://schemas.microsoft.com/office/drawing/2014/main" val="582980799"/>
                    </a:ext>
                  </a:extLst>
                </a:gridCol>
                <a:gridCol w="3779284">
                  <a:extLst>
                    <a:ext uri="{9D8B030D-6E8A-4147-A177-3AD203B41FA5}">
                      <a16:colId xmlns:a16="http://schemas.microsoft.com/office/drawing/2014/main" val="1323021026"/>
                    </a:ext>
                  </a:extLst>
                </a:gridCol>
                <a:gridCol w="1151494">
                  <a:extLst>
                    <a:ext uri="{9D8B030D-6E8A-4147-A177-3AD203B41FA5}">
                      <a16:colId xmlns:a16="http://schemas.microsoft.com/office/drawing/2014/main" val="4043233957"/>
                    </a:ext>
                  </a:extLst>
                </a:gridCol>
                <a:gridCol w="1468521">
                  <a:extLst>
                    <a:ext uri="{9D8B030D-6E8A-4147-A177-3AD203B41FA5}">
                      <a16:colId xmlns:a16="http://schemas.microsoft.com/office/drawing/2014/main" val="3995643172"/>
                    </a:ext>
                  </a:extLst>
                </a:gridCol>
                <a:gridCol w="1468521">
                  <a:extLst>
                    <a:ext uri="{9D8B030D-6E8A-4147-A177-3AD203B41FA5}">
                      <a16:colId xmlns:a16="http://schemas.microsoft.com/office/drawing/2014/main" val="58678925"/>
                    </a:ext>
                  </a:extLst>
                </a:gridCol>
                <a:gridCol w="870910">
                  <a:extLst>
                    <a:ext uri="{9D8B030D-6E8A-4147-A177-3AD203B41FA5}">
                      <a16:colId xmlns:a16="http://schemas.microsoft.com/office/drawing/2014/main" val="1206184803"/>
                    </a:ext>
                  </a:extLst>
                </a:gridCol>
                <a:gridCol w="1325191">
                  <a:extLst>
                    <a:ext uri="{9D8B030D-6E8A-4147-A177-3AD203B41FA5}">
                      <a16:colId xmlns:a16="http://schemas.microsoft.com/office/drawing/2014/main" val="3521254116"/>
                    </a:ext>
                  </a:extLst>
                </a:gridCol>
                <a:gridCol w="1325191">
                  <a:extLst>
                    <a:ext uri="{9D8B030D-6E8A-4147-A177-3AD203B41FA5}">
                      <a16:colId xmlns:a16="http://schemas.microsoft.com/office/drawing/2014/main" val="2420278210"/>
                    </a:ext>
                  </a:extLst>
                </a:gridCol>
              </a:tblGrid>
              <a:tr h="953890">
                <a:tc>
                  <a:txBody>
                    <a:bodyPr/>
                    <a:lstStyle/>
                    <a:p>
                      <a:pPr algn="ctr">
                        <a:lnSpc>
                          <a:spcPct val="107000"/>
                        </a:lnSpc>
                        <a:spcAft>
                          <a:spcPts val="800"/>
                        </a:spcAft>
                        <a:buNone/>
                      </a:pPr>
                      <a:r>
                        <a:rPr lang="en-IN" sz="2000" kern="100" dirty="0">
                          <a:effectLst/>
                        </a:rPr>
                        <a:t>Type</a:t>
                      </a:r>
                      <a:endParaRPr lang="en-IN" sz="1400" kern="100" dirty="0">
                        <a:effectLst/>
                      </a:endParaRPr>
                    </a:p>
                    <a:p>
                      <a:pPr algn="ctr">
                        <a:lnSpc>
                          <a:spcPct val="107000"/>
                        </a:lnSpc>
                        <a:spcAft>
                          <a:spcPts val="800"/>
                        </a:spcAft>
                        <a:buNone/>
                      </a:pPr>
                      <a:r>
                        <a:rPr lang="en-IN" sz="20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Lowpass FIR Filter</a:t>
                      </a:r>
                      <a:endParaRPr lang="en-IN" sz="1400" kern="100" dirty="0">
                        <a:effectLst/>
                      </a:endParaRPr>
                    </a:p>
                    <a:p>
                      <a:pPr algn="ctr">
                        <a:lnSpc>
                          <a:spcPct val="107000"/>
                        </a:lnSpc>
                        <a:spcAft>
                          <a:spcPts val="800"/>
                        </a:spcAft>
                        <a:buNone/>
                      </a:pPr>
                      <a:r>
                        <a:rPr lang="en-IN" sz="2000" kern="100" dirty="0">
                          <a:effectLst/>
                        </a:rPr>
                        <a:t>16tap</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Tot</a:t>
                      </a:r>
                      <a:endParaRPr lang="en-IN" sz="1400" kern="100">
                        <a:effectLst/>
                      </a:endParaRPr>
                    </a:p>
                    <a:p>
                      <a:pPr algn="ctr">
                        <a:lnSpc>
                          <a:spcPct val="107000"/>
                        </a:lnSpc>
                        <a:spcAft>
                          <a:spcPts val="800"/>
                        </a:spcAft>
                        <a:buNone/>
                      </a:pPr>
                      <a:r>
                        <a:rPr lang="en-IN" sz="2000" kern="100">
                          <a:effectLst/>
                        </a:rPr>
                        <a:t>Power</a:t>
                      </a:r>
                      <a:endParaRPr lang="en-IN" sz="1400" kern="100">
                        <a:effectLst/>
                      </a:endParaRPr>
                    </a:p>
                    <a:p>
                      <a:pPr algn="ctr">
                        <a:lnSpc>
                          <a:spcPct val="107000"/>
                        </a:lnSpc>
                        <a:spcAft>
                          <a:spcPts val="800"/>
                        </a:spcAft>
                        <a:buNone/>
                      </a:pPr>
                      <a:r>
                        <a:rPr lang="en-IN" sz="2000" kern="100">
                          <a:effectLst/>
                        </a:rPr>
                        <a:t>(w)</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Delay</a:t>
                      </a:r>
                      <a:endParaRPr lang="en-IN" sz="1400" kern="100">
                        <a:effectLst/>
                      </a:endParaRPr>
                    </a:p>
                    <a:p>
                      <a:pPr algn="ctr">
                        <a:lnSpc>
                          <a:spcPct val="107000"/>
                        </a:lnSpc>
                        <a:spcAft>
                          <a:spcPts val="800"/>
                        </a:spcAft>
                        <a:buNone/>
                      </a:pPr>
                      <a:r>
                        <a:rPr lang="en-IN" sz="2000" kern="100">
                          <a:effectLst/>
                        </a:rPr>
                        <a:t>(ns)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Power</a:t>
                      </a:r>
                      <a:endParaRPr lang="en-IN" sz="1400" kern="100">
                        <a:effectLst/>
                      </a:endParaRPr>
                    </a:p>
                    <a:p>
                      <a:pPr algn="ctr">
                        <a:lnSpc>
                          <a:spcPct val="107000"/>
                        </a:lnSpc>
                        <a:spcAft>
                          <a:spcPts val="800"/>
                        </a:spcAft>
                        <a:buNone/>
                      </a:pPr>
                      <a:r>
                        <a:rPr lang="en-IN" sz="2000" kern="100">
                          <a:effectLst/>
                        </a:rPr>
                        <a:t>Delay</a:t>
                      </a:r>
                      <a:endParaRPr lang="en-IN" sz="1400" kern="100">
                        <a:effectLst/>
                      </a:endParaRPr>
                    </a:p>
                    <a:p>
                      <a:pPr algn="ctr">
                        <a:lnSpc>
                          <a:spcPct val="107000"/>
                        </a:lnSpc>
                        <a:spcAft>
                          <a:spcPts val="800"/>
                        </a:spcAft>
                        <a:buNone/>
                      </a:pPr>
                      <a:r>
                        <a:rPr lang="en-IN" sz="2000" kern="100">
                          <a:effectLst/>
                        </a:rPr>
                        <a:t>Product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Slice logic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LUT</a:t>
                      </a:r>
                      <a:endParaRPr lang="en-IN" sz="1400" kern="100">
                        <a:effectLst/>
                      </a:endParaRPr>
                    </a:p>
                    <a:p>
                      <a:pPr algn="ctr">
                        <a:lnSpc>
                          <a:spcPct val="107000"/>
                        </a:lnSpc>
                        <a:spcAft>
                          <a:spcPts val="800"/>
                        </a:spcAft>
                        <a:buNone/>
                      </a:pPr>
                      <a:r>
                        <a:rPr lang="en-IN" sz="2000" kern="100">
                          <a:effectLst/>
                        </a:rPr>
                        <a:t>logic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Slice</a:t>
                      </a:r>
                      <a:endParaRPr lang="en-IN" sz="1400" kern="100">
                        <a:effectLst/>
                      </a:endParaRPr>
                    </a:p>
                    <a:p>
                      <a:pPr algn="ctr">
                        <a:lnSpc>
                          <a:spcPct val="107000"/>
                        </a:lnSpc>
                        <a:spcAft>
                          <a:spcPts val="800"/>
                        </a:spcAft>
                        <a:buNone/>
                      </a:pPr>
                      <a:r>
                        <a:rPr lang="en-IN" sz="2000" kern="100">
                          <a:effectLst/>
                        </a:rPr>
                        <a:t>Register</a:t>
                      </a:r>
                      <a:endParaRPr lang="en-IN" sz="1400" kern="100">
                        <a:effectLst/>
                      </a:endParaRPr>
                    </a:p>
                    <a:p>
                      <a:pPr algn="ctr">
                        <a:lnSpc>
                          <a:spcPct val="107000"/>
                        </a:lnSpc>
                        <a:spcAft>
                          <a:spcPts val="800"/>
                        </a:spcAft>
                        <a:buNone/>
                      </a:pPr>
                      <a:r>
                        <a:rPr lang="en-IN" sz="20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412236246"/>
                  </a:ext>
                </a:extLst>
              </a:tr>
              <a:tr h="366626">
                <a:tc rowSpan="5">
                  <a:txBody>
                    <a:bodyPr/>
                    <a:lstStyle/>
                    <a:p>
                      <a:pPr algn="ctr">
                        <a:lnSpc>
                          <a:spcPct val="107000"/>
                        </a:lnSpc>
                        <a:spcAft>
                          <a:spcPts val="800"/>
                        </a:spcAft>
                        <a:buNone/>
                      </a:pPr>
                      <a:endParaRPr lang="en-IN" sz="1400" kern="100" dirty="0">
                        <a:effectLst/>
                      </a:endParaRPr>
                    </a:p>
                    <a:p>
                      <a:pPr indent="66040" algn="ctr">
                        <a:lnSpc>
                          <a:spcPct val="107000"/>
                        </a:lnSpc>
                        <a:spcAft>
                          <a:spcPts val="800"/>
                        </a:spcAft>
                        <a:buNone/>
                      </a:pPr>
                      <a:r>
                        <a:rPr lang="en-IN" sz="2000" kern="100" dirty="0">
                          <a:effectLst/>
                        </a:rPr>
                        <a:t>Without timing</a:t>
                      </a:r>
                      <a:endParaRPr lang="en-IN" sz="1400" kern="100" dirty="0">
                        <a:effectLst/>
                      </a:endParaRPr>
                    </a:p>
                    <a:p>
                      <a:pPr indent="66040" algn="ctr">
                        <a:lnSpc>
                          <a:spcPct val="107000"/>
                        </a:lnSpc>
                        <a:spcAft>
                          <a:spcPts val="800"/>
                        </a:spcAft>
                        <a:buNone/>
                      </a:pPr>
                      <a:r>
                        <a:rPr lang="en-IN" sz="2000" kern="100" dirty="0">
                          <a:effectLst/>
                        </a:rPr>
                        <a:t>constraints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Fir Direct arithmetic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36.929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35.436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1308.616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78</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2241603294"/>
                  </a:ext>
                </a:extLst>
              </a:tr>
              <a:tr h="366626">
                <a:tc vMerge="1">
                  <a:txBody>
                    <a:bodyPr/>
                    <a:lstStyle/>
                    <a:p>
                      <a:endParaRPr lang="en-IN"/>
                    </a:p>
                  </a:txBody>
                  <a:tcPr/>
                </a:tc>
                <a:tc>
                  <a:txBody>
                    <a:bodyPr/>
                    <a:lstStyle/>
                    <a:p>
                      <a:pPr algn="ctr">
                        <a:lnSpc>
                          <a:spcPct val="107000"/>
                        </a:lnSpc>
                        <a:spcAft>
                          <a:spcPts val="800"/>
                        </a:spcAft>
                        <a:buNone/>
                      </a:pPr>
                      <a:r>
                        <a:rPr lang="en-IN" sz="2000" kern="100">
                          <a:effectLst/>
                        </a:rPr>
                        <a:t>Fir_parallel_addition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26.076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30.127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785.591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883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1685286068"/>
                  </a:ext>
                </a:extLst>
              </a:tr>
              <a:tr h="366626">
                <a:tc vMerge="1">
                  <a:txBody>
                    <a:bodyPr/>
                    <a:lstStyle/>
                    <a:p>
                      <a:endParaRPr lang="en-IN"/>
                    </a:p>
                  </a:txBody>
                  <a:tcPr/>
                </a:tc>
                <a:tc>
                  <a:txBody>
                    <a:bodyPr/>
                    <a:lstStyle/>
                    <a:p>
                      <a:pPr algn="ctr">
                        <a:lnSpc>
                          <a:spcPct val="107000"/>
                        </a:lnSpc>
                        <a:spcAft>
                          <a:spcPts val="800"/>
                        </a:spcAft>
                        <a:buNone/>
                      </a:pPr>
                      <a:r>
                        <a:rPr lang="en-IN" sz="2000" kern="100">
                          <a:effectLst/>
                        </a:rPr>
                        <a:t>Fir_serial_addition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23.806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38.870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925.339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285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970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267</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1914946698"/>
                  </a:ext>
                </a:extLst>
              </a:tr>
              <a:tr h="366626">
                <a:tc vMerge="1">
                  <a:txBody>
                    <a:bodyPr/>
                    <a:lstStyle/>
                    <a:p>
                      <a:endParaRPr lang="en-IN"/>
                    </a:p>
                  </a:txBody>
                  <a:tcPr/>
                </a:tc>
                <a:tc>
                  <a:txBody>
                    <a:bodyPr/>
                    <a:lstStyle/>
                    <a:p>
                      <a:pPr algn="ctr">
                        <a:lnSpc>
                          <a:spcPct val="107000"/>
                        </a:lnSpc>
                        <a:spcAft>
                          <a:spcPts val="800"/>
                        </a:spcAft>
                        <a:buNone/>
                      </a:pPr>
                      <a:r>
                        <a:rPr lang="en-IN" sz="2000" kern="100" dirty="0">
                          <a:effectLst/>
                        </a:rPr>
                        <a:t>Fir_tree_addition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23.316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31.102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725.174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913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265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844050448"/>
                  </a:ext>
                </a:extLst>
              </a:tr>
              <a:tr h="472798">
                <a:tc vMerge="1">
                  <a:txBody>
                    <a:bodyPr/>
                    <a:lstStyle/>
                    <a:p>
                      <a:endParaRPr lang="en-IN"/>
                    </a:p>
                  </a:txBody>
                  <a:tcPr/>
                </a:tc>
                <a:tc>
                  <a:txBody>
                    <a:bodyPr/>
                    <a:lstStyle/>
                    <a:p>
                      <a:pPr algn="ctr">
                        <a:lnSpc>
                          <a:spcPct val="107000"/>
                        </a:lnSpc>
                        <a:spcAft>
                          <a:spcPts val="800"/>
                        </a:spcAft>
                        <a:buNone/>
                      </a:pPr>
                      <a:r>
                        <a:rPr lang="en-IN" sz="2000" b="1" kern="100" dirty="0">
                          <a:effectLst/>
                        </a:rPr>
                        <a:t>Enhanced</a:t>
                      </a:r>
                      <a:endParaRPr lang="en-IN" sz="1400" b="1" kern="100" dirty="0">
                        <a:effectLst/>
                      </a:endParaRPr>
                    </a:p>
                    <a:p>
                      <a:pPr algn="ctr">
                        <a:lnSpc>
                          <a:spcPct val="107000"/>
                        </a:lnSpc>
                        <a:spcAft>
                          <a:spcPts val="800"/>
                        </a:spcAft>
                        <a:buNone/>
                      </a:pPr>
                      <a:r>
                        <a:rPr lang="en-IN" sz="2000" b="1" kern="100" dirty="0">
                          <a:effectLst/>
                        </a:rPr>
                        <a:t>Fir filter (Enabled delay)</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5.975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30.928</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184.794</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267</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903</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3231577012"/>
                  </a:ext>
                </a:extLst>
              </a:tr>
              <a:tr h="1328810">
                <a:tc rowSpan="2">
                  <a:txBody>
                    <a:bodyPr/>
                    <a:lstStyle/>
                    <a:p>
                      <a:pPr algn="ctr">
                        <a:lnSpc>
                          <a:spcPct val="107000"/>
                        </a:lnSpc>
                        <a:spcAft>
                          <a:spcPts val="800"/>
                        </a:spcAft>
                        <a:buNone/>
                      </a:pPr>
                      <a:endParaRPr lang="en-IN" sz="1400" kern="100" dirty="0">
                        <a:effectLst/>
                      </a:endParaRPr>
                    </a:p>
                    <a:p>
                      <a:pPr algn="ctr">
                        <a:lnSpc>
                          <a:spcPct val="107000"/>
                        </a:lnSpc>
                        <a:spcAft>
                          <a:spcPts val="800"/>
                        </a:spcAft>
                        <a:buNone/>
                      </a:pPr>
                      <a:r>
                        <a:rPr lang="en-IN" sz="2000" kern="100" dirty="0">
                          <a:effectLst/>
                        </a:rPr>
                        <a:t>With timing constraints</a:t>
                      </a:r>
                      <a:endParaRPr lang="en-IN" sz="1400" kern="100" dirty="0">
                        <a:effectLst/>
                      </a:endParaRPr>
                    </a:p>
                    <a:p>
                      <a:pPr algn="ctr">
                        <a:lnSpc>
                          <a:spcPct val="107000"/>
                        </a:lnSpc>
                        <a:spcAft>
                          <a:spcPts val="800"/>
                        </a:spcAft>
                        <a:buNone/>
                      </a:pPr>
                      <a:r>
                        <a:rPr lang="en-IN" sz="20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Fir Direct arithmetic with timing constraints</a:t>
                      </a:r>
                      <a:endParaRPr lang="en-IN" sz="1400" kern="100" dirty="0">
                        <a:effectLst/>
                      </a:endParaRPr>
                    </a:p>
                    <a:p>
                      <a:pPr algn="ctr">
                        <a:lnSpc>
                          <a:spcPct val="107000"/>
                        </a:lnSpc>
                        <a:spcAft>
                          <a:spcPts val="800"/>
                        </a:spcAft>
                        <a:buNone/>
                      </a:pPr>
                      <a:r>
                        <a:rPr lang="en-IN" sz="2000" kern="100" dirty="0">
                          <a:effectLst/>
                        </a:rPr>
                        <a:t>28.571 MHz</a:t>
                      </a:r>
                      <a:endParaRPr lang="en-IN" sz="1400" kern="100" dirty="0">
                        <a:effectLst/>
                      </a:endParaRPr>
                    </a:p>
                    <a:p>
                      <a:pPr algn="ctr">
                        <a:lnSpc>
                          <a:spcPct val="107000"/>
                        </a:lnSpc>
                        <a:spcAft>
                          <a:spcPts val="800"/>
                        </a:spcAft>
                        <a:buNone/>
                      </a:pPr>
                      <a:r>
                        <a:rPr lang="en-IN" sz="2000" kern="100" dirty="0">
                          <a:effectLst/>
                        </a:rPr>
                        <a:t>(35ns period)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0.081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33.177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2.687</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dirty="0">
                          <a:effectLst/>
                        </a:rPr>
                        <a:t>75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104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kern="100">
                          <a:effectLst/>
                        </a:rPr>
                        <a:t>234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95707249"/>
                  </a:ext>
                </a:extLst>
              </a:tr>
              <a:tr h="1434982">
                <a:tc vMerge="1">
                  <a:txBody>
                    <a:bodyPr/>
                    <a:lstStyle/>
                    <a:p>
                      <a:endParaRPr lang="en-IN"/>
                    </a:p>
                  </a:txBody>
                  <a:tcPr/>
                </a:tc>
                <a:tc>
                  <a:txBody>
                    <a:bodyPr/>
                    <a:lstStyle/>
                    <a:p>
                      <a:pPr algn="ctr">
                        <a:lnSpc>
                          <a:spcPct val="107000"/>
                        </a:lnSpc>
                        <a:spcAft>
                          <a:spcPts val="800"/>
                        </a:spcAft>
                        <a:buNone/>
                      </a:pPr>
                      <a:r>
                        <a:rPr lang="en-IN" sz="2000" b="1" kern="100" dirty="0">
                          <a:effectLst/>
                        </a:rPr>
                        <a:t>Enhanced Fir filter</a:t>
                      </a:r>
                      <a:endParaRPr lang="en-IN" sz="1400" b="1" kern="100" dirty="0">
                        <a:effectLst/>
                      </a:endParaRPr>
                    </a:p>
                    <a:p>
                      <a:pPr algn="ctr">
                        <a:lnSpc>
                          <a:spcPct val="107000"/>
                        </a:lnSpc>
                        <a:spcAft>
                          <a:spcPts val="800"/>
                        </a:spcAft>
                        <a:buNone/>
                      </a:pPr>
                      <a:r>
                        <a:rPr lang="en-IN" sz="2000" b="1" kern="100" dirty="0">
                          <a:effectLst/>
                        </a:rPr>
                        <a:t>With timing constraints</a:t>
                      </a:r>
                      <a:endParaRPr lang="en-IN" sz="1400" b="1" kern="100" dirty="0">
                        <a:effectLst/>
                      </a:endParaRPr>
                    </a:p>
                    <a:p>
                      <a:pPr algn="ctr">
                        <a:lnSpc>
                          <a:spcPct val="107000"/>
                        </a:lnSpc>
                        <a:spcAft>
                          <a:spcPts val="800"/>
                        </a:spcAft>
                        <a:buNone/>
                      </a:pPr>
                      <a:r>
                        <a:rPr lang="en-IN" sz="2000" b="1" kern="100" dirty="0">
                          <a:effectLst/>
                        </a:rPr>
                        <a:t>33.333 MHz</a:t>
                      </a:r>
                      <a:endParaRPr lang="en-IN" sz="1400" b="1" kern="100" dirty="0">
                        <a:effectLst/>
                      </a:endParaRPr>
                    </a:p>
                    <a:p>
                      <a:pPr algn="ctr">
                        <a:lnSpc>
                          <a:spcPct val="107000"/>
                        </a:lnSpc>
                        <a:spcAft>
                          <a:spcPts val="800"/>
                        </a:spcAft>
                        <a:buNone/>
                      </a:pPr>
                      <a:r>
                        <a:rPr lang="en-IN" sz="2000" b="1" kern="100" dirty="0">
                          <a:effectLst/>
                        </a:rPr>
                        <a:t>(30nsperiod)</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a:effectLst/>
                        </a:rPr>
                        <a:t>0.075</a:t>
                      </a:r>
                      <a:endParaRPr lang="en-IN"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22.065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1.654</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201</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921</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tc>
                  <a:txBody>
                    <a:bodyPr/>
                    <a:lstStyle/>
                    <a:p>
                      <a:pPr algn="ctr">
                        <a:lnSpc>
                          <a:spcPct val="107000"/>
                        </a:lnSpc>
                        <a:spcAft>
                          <a:spcPts val="800"/>
                        </a:spcAft>
                        <a:buNone/>
                      </a:pPr>
                      <a:r>
                        <a:rPr lang="en-IN" sz="2000" b="1" kern="100" dirty="0">
                          <a:effectLst/>
                        </a:rPr>
                        <a:t>265</a:t>
                      </a: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706" marR="53706" marT="0" marB="0" anchor="ctr"/>
                </a:tc>
                <a:extLst>
                  <a:ext uri="{0D108BD9-81ED-4DB2-BD59-A6C34878D82A}">
                    <a16:rowId xmlns:a16="http://schemas.microsoft.com/office/drawing/2014/main" val="4257196250"/>
                  </a:ext>
                </a:extLst>
              </a:tr>
            </a:tbl>
          </a:graphicData>
        </a:graphic>
      </p:graphicFrame>
    </p:spTree>
    <p:extLst>
      <p:ext uri="{BB962C8B-B14F-4D97-AF65-F5344CB8AC3E}">
        <p14:creationId xmlns:p14="http://schemas.microsoft.com/office/powerpoint/2010/main" val="754211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F664F-F83A-AAB9-0941-D099884081D2}"/>
            </a:ext>
          </a:extLst>
        </p:cNvPr>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CEC5DB26-1448-22A4-987D-5589C54ACD99}"/>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5B96EAE0-1885-3C8A-123E-57D0EBC80AAC}"/>
              </a:ext>
            </a:extLst>
          </p:cNvPr>
          <p:cNvPicPr>
            <a:picLocks noChangeAspect="1"/>
          </p:cNvPicPr>
          <p:nvPr/>
        </p:nvPicPr>
        <p:blipFill>
          <a:blip r:embed="rId3"/>
          <a:stretch>
            <a:fillRect/>
          </a:stretch>
        </p:blipFill>
        <p:spPr>
          <a:xfrm>
            <a:off x="1" y="1"/>
            <a:ext cx="14630399" cy="8229599"/>
          </a:xfrm>
          <a:prstGeom prst="rect">
            <a:avLst/>
          </a:prstGeom>
        </p:spPr>
      </p:pic>
      <p:sp>
        <p:nvSpPr>
          <p:cNvPr id="13" name="TextBox 12">
            <a:extLst>
              <a:ext uri="{FF2B5EF4-FFF2-40B4-BE49-F238E27FC236}">
                <a16:creationId xmlns:a16="http://schemas.microsoft.com/office/drawing/2014/main" id="{E183ECCD-7264-EC9B-A6B0-2635962505CA}"/>
              </a:ext>
            </a:extLst>
          </p:cNvPr>
          <p:cNvSpPr txBox="1"/>
          <p:nvPr/>
        </p:nvSpPr>
        <p:spPr>
          <a:xfrm>
            <a:off x="335398" y="5581025"/>
            <a:ext cx="13734169" cy="2492990"/>
          </a:xfrm>
          <a:prstGeom prst="rect">
            <a:avLst/>
          </a:prstGeom>
          <a:noFill/>
        </p:spPr>
        <p:txBody>
          <a:bodyPr wrap="square" rtlCol="0">
            <a:spAutoFit/>
          </a:bodyPr>
          <a:lstStyle/>
          <a:p>
            <a:pPr algn="ctr"/>
            <a:r>
              <a:rPr lang="en-IN" sz="3600" dirty="0">
                <a:solidFill>
                  <a:schemeClr val="bg1"/>
                </a:solidFill>
              </a:rPr>
              <a:t>Performance Improvement:</a:t>
            </a:r>
          </a:p>
          <a:p>
            <a:pPr marL="342900" indent="-342900">
              <a:buFont typeface="Arial" panose="020B0604020202020204" pitchFamily="34" charset="0"/>
              <a:buChar char="•"/>
            </a:pPr>
            <a:r>
              <a:rPr lang="en-IN" sz="2400" b="1" dirty="0">
                <a:solidFill>
                  <a:srgbClr val="FFFFFF"/>
                </a:solidFill>
              </a:rPr>
              <a:t>When compared to 16-tap conventional FIR Filter proposed hybrid FIR Filter is improved (without </a:t>
            </a:r>
            <a:r>
              <a:rPr lang="en-IN" sz="2400" b="1" dirty="0" err="1">
                <a:solidFill>
                  <a:srgbClr val="FFFFFF"/>
                </a:solidFill>
              </a:rPr>
              <a:t>constarains</a:t>
            </a:r>
            <a:r>
              <a:rPr lang="en-IN" sz="2400" b="1" dirty="0">
                <a:solidFill>
                  <a:srgbClr val="FFFFFF"/>
                </a:solidFill>
              </a:rPr>
              <a:t>):</a:t>
            </a:r>
          </a:p>
          <a:p>
            <a:pPr marL="342900" indent="-342900">
              <a:buFont typeface="Arial" panose="020B0604020202020204" pitchFamily="34" charset="0"/>
              <a:buChar char="•"/>
            </a:pPr>
            <a:r>
              <a:rPr lang="en-US" sz="2400" b="1" dirty="0">
                <a:solidFill>
                  <a:srgbClr val="FFFFFF"/>
                </a:solidFill>
              </a:rPr>
              <a:t>Power Consumption</a:t>
            </a:r>
            <a:r>
              <a:rPr lang="en-IN" sz="2400" b="1" dirty="0">
                <a:solidFill>
                  <a:srgbClr val="FFFFFF"/>
                </a:solidFill>
              </a:rPr>
              <a:t> is </a:t>
            </a:r>
            <a:r>
              <a:rPr lang="en-US" sz="2400" b="1" dirty="0">
                <a:solidFill>
                  <a:srgbClr val="FFFFFF"/>
                </a:solidFill>
              </a:rPr>
              <a:t>reduced by 83.82%</a:t>
            </a:r>
          </a:p>
          <a:p>
            <a:pPr marL="342900" indent="-342900">
              <a:buFont typeface="Arial" panose="020B0604020202020204" pitchFamily="34" charset="0"/>
              <a:buChar char="•"/>
            </a:pPr>
            <a:r>
              <a:rPr lang="en-US" sz="2400" b="1" dirty="0">
                <a:solidFill>
                  <a:srgbClr val="FFFFFF"/>
                </a:solidFill>
              </a:rPr>
              <a:t>Delay is reduced by 12.721%</a:t>
            </a:r>
          </a:p>
          <a:p>
            <a:pPr marL="342900" indent="-342900">
              <a:buFont typeface="Arial" panose="020B0604020202020204" pitchFamily="34" charset="0"/>
              <a:buChar char="•"/>
            </a:pPr>
            <a:r>
              <a:rPr lang="en-US" sz="2400" b="1" dirty="0">
                <a:solidFill>
                  <a:srgbClr val="FFFFFF"/>
                </a:solidFill>
              </a:rPr>
              <a:t>PDP is reduced by 85.87%</a:t>
            </a:r>
            <a:endParaRPr lang="en-IN" sz="2400" b="1" dirty="0">
              <a:solidFill>
                <a:srgbClr val="FFFFFF"/>
              </a:solidFill>
            </a:endParaRPr>
          </a:p>
        </p:txBody>
      </p:sp>
      <p:pic>
        <p:nvPicPr>
          <p:cNvPr id="3" name="Picture 2">
            <a:extLst>
              <a:ext uri="{FF2B5EF4-FFF2-40B4-BE49-F238E27FC236}">
                <a16:creationId xmlns:a16="http://schemas.microsoft.com/office/drawing/2014/main" id="{3D380B19-9B84-6595-B668-9C9FF58FEE2E}"/>
              </a:ext>
            </a:extLst>
          </p:cNvPr>
          <p:cNvPicPr>
            <a:picLocks noChangeAspect="1"/>
          </p:cNvPicPr>
          <p:nvPr/>
        </p:nvPicPr>
        <p:blipFill>
          <a:blip r:embed="rId4"/>
          <a:srcRect/>
          <a:stretch/>
        </p:blipFill>
        <p:spPr>
          <a:xfrm>
            <a:off x="731520" y="191735"/>
            <a:ext cx="12508992" cy="5233705"/>
          </a:xfrm>
          <a:prstGeom prst="rect">
            <a:avLst/>
          </a:prstGeom>
        </p:spPr>
      </p:pic>
    </p:spTree>
    <p:extLst>
      <p:ext uri="{BB962C8B-B14F-4D97-AF65-F5344CB8AC3E}">
        <p14:creationId xmlns:p14="http://schemas.microsoft.com/office/powerpoint/2010/main" val="842726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D201E-9CBB-6419-2CF1-CD4A2796848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C3DBC51-FF4A-CA93-FE94-5F0A98A06E35}"/>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8A21824-4B6B-5204-252A-5DB0079F3C9C}"/>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80617F84-7BBF-4057-8C78-33BE9E6A9D69}"/>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0DB09A09-DC9B-788D-9577-F3B61B2995CD}"/>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B98164E4-3B44-45F5-66BE-E9F0F62C5E63}"/>
              </a:ext>
            </a:extLst>
          </p:cNvPr>
          <p:cNvPicPr>
            <a:picLocks noChangeAspect="1"/>
          </p:cNvPicPr>
          <p:nvPr/>
        </p:nvPicPr>
        <p:blipFill>
          <a:blip r:embed="rId4"/>
          <a:srcRect/>
          <a:stretch/>
        </p:blipFill>
        <p:spPr>
          <a:xfrm>
            <a:off x="206297" y="1353016"/>
            <a:ext cx="14217805" cy="6474248"/>
          </a:xfrm>
          <a:prstGeom prst="rect">
            <a:avLst/>
          </a:prstGeom>
        </p:spPr>
      </p:pic>
      <p:sp>
        <p:nvSpPr>
          <p:cNvPr id="8" name="TextBox 7">
            <a:extLst>
              <a:ext uri="{FF2B5EF4-FFF2-40B4-BE49-F238E27FC236}">
                <a16:creationId xmlns:a16="http://schemas.microsoft.com/office/drawing/2014/main" id="{7507C239-1467-A5A8-7A25-B4912CE08B46}"/>
              </a:ext>
            </a:extLst>
          </p:cNvPr>
          <p:cNvSpPr txBox="1"/>
          <p:nvPr/>
        </p:nvSpPr>
        <p:spPr>
          <a:xfrm>
            <a:off x="334535" y="177742"/>
            <a:ext cx="14050537" cy="1077218"/>
          </a:xfrm>
          <a:prstGeom prst="rect">
            <a:avLst/>
          </a:prstGeom>
          <a:noFill/>
        </p:spPr>
        <p:txBody>
          <a:bodyPr wrap="square" rtlCol="0">
            <a:spAutoFit/>
          </a:bodyPr>
          <a:lstStyle/>
          <a:p>
            <a:pPr algn="ctr"/>
            <a:r>
              <a:rPr lang="en-IN" sz="3200" dirty="0">
                <a:solidFill>
                  <a:schemeClr val="bg1"/>
                </a:solidFill>
              </a:rPr>
              <a:t>PROPOSED FIR Filter Architecture </a:t>
            </a:r>
          </a:p>
          <a:p>
            <a:pPr algn="ctr"/>
            <a:endParaRPr lang="en-IN" sz="3200" dirty="0"/>
          </a:p>
        </p:txBody>
      </p:sp>
    </p:spTree>
    <p:extLst>
      <p:ext uri="{BB962C8B-B14F-4D97-AF65-F5344CB8AC3E}">
        <p14:creationId xmlns:p14="http://schemas.microsoft.com/office/powerpoint/2010/main" val="2309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57610-855A-B4B0-B8E9-E098FA1F151A}"/>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61291A51-D669-FD2E-366A-80F7BD6D1D5E}"/>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E081698A-1AF4-0B73-5AE9-6BC7CFA367F8}"/>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D84FC4CE-5408-7F71-CFE4-73E2AA17E861}"/>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776ACBF2-4DBC-49FC-2CDF-FCE672F973B9}"/>
              </a:ext>
            </a:extLst>
          </p:cNvPr>
          <p:cNvSpPr txBox="1"/>
          <p:nvPr/>
        </p:nvSpPr>
        <p:spPr>
          <a:xfrm>
            <a:off x="646771" y="1353015"/>
            <a:ext cx="6233531" cy="587669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BBC6E856-3B03-0AD5-AAA6-2C79978EEECA}"/>
              </a:ext>
            </a:extLst>
          </p:cNvPr>
          <p:cNvSpPr txBox="1"/>
          <p:nvPr/>
        </p:nvSpPr>
        <p:spPr>
          <a:xfrm>
            <a:off x="334535" y="177742"/>
            <a:ext cx="14050537" cy="1077218"/>
          </a:xfrm>
          <a:prstGeom prst="rect">
            <a:avLst/>
          </a:prstGeom>
          <a:noFill/>
        </p:spPr>
        <p:txBody>
          <a:bodyPr wrap="square" rtlCol="0">
            <a:spAutoFit/>
          </a:bodyPr>
          <a:lstStyle/>
          <a:p>
            <a:pPr algn="ctr"/>
            <a:r>
              <a:rPr lang="en-IN" sz="3200" dirty="0">
                <a:solidFill>
                  <a:schemeClr val="bg1"/>
                </a:solidFill>
              </a:rPr>
              <a:t>PROPOSED Low Pass FIR Filter Schematic </a:t>
            </a:r>
          </a:p>
          <a:p>
            <a:pPr algn="ctr"/>
            <a:endParaRPr lang="en-IN" sz="3200" dirty="0"/>
          </a:p>
        </p:txBody>
      </p:sp>
      <p:pic>
        <p:nvPicPr>
          <p:cNvPr id="7" name="Picture 6">
            <a:extLst>
              <a:ext uri="{FF2B5EF4-FFF2-40B4-BE49-F238E27FC236}">
                <a16:creationId xmlns:a16="http://schemas.microsoft.com/office/drawing/2014/main" id="{13F8C7D4-B848-2479-31E5-568E71F95974}"/>
              </a:ext>
            </a:extLst>
          </p:cNvPr>
          <p:cNvPicPr>
            <a:picLocks noChangeAspect="1"/>
          </p:cNvPicPr>
          <p:nvPr/>
        </p:nvPicPr>
        <p:blipFill>
          <a:blip r:embed="rId4"/>
          <a:srcRect/>
          <a:stretch/>
        </p:blipFill>
        <p:spPr>
          <a:xfrm>
            <a:off x="90814" y="2283303"/>
            <a:ext cx="14448772" cy="4320914"/>
          </a:xfrm>
          <a:prstGeom prst="rect">
            <a:avLst/>
          </a:prstGeom>
        </p:spPr>
      </p:pic>
    </p:spTree>
    <p:extLst>
      <p:ext uri="{BB962C8B-B14F-4D97-AF65-F5344CB8AC3E}">
        <p14:creationId xmlns:p14="http://schemas.microsoft.com/office/powerpoint/2010/main" val="3167199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440A-7C18-4F1C-A3A9-5EE8926C905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34B7B1B-EA2A-7142-0E0A-E6C07B8987C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F722FDF8-5E90-4D82-FB70-71343DD1C67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3C4BA662-7291-A5DF-9F17-FFEEAE51A30C}"/>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60397EC-3C93-FE8C-2A2A-FEB8905F1AFA}"/>
              </a:ext>
            </a:extLst>
          </p:cNvPr>
          <p:cNvSpPr txBox="1"/>
          <p:nvPr/>
        </p:nvSpPr>
        <p:spPr>
          <a:xfrm>
            <a:off x="646771" y="1353015"/>
            <a:ext cx="6233531" cy="5876692"/>
          </a:xfrm>
          <a:prstGeom prst="rect">
            <a:avLst/>
          </a:prstGeom>
          <a:no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8517057-D1DF-0B24-E8AE-BF2C1D5C5D0C}"/>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78517057-D1DF-0B24-E8AE-BF2C1D5C5D0C}"/>
                  </a:ext>
                </a:extLst>
              </p:cNvPr>
              <p:cNvPicPr/>
              <p:nvPr/>
            </p:nvPicPr>
            <p:blipFill>
              <a:blip r:embed="rId5"/>
              <a:stretch>
                <a:fillRect/>
              </a:stretch>
            </p:blipFill>
            <p:spPr>
              <a:xfrm>
                <a:off x="3099875" y="550631"/>
                <a:ext cx="702360" cy="340200"/>
              </a:xfrm>
              <a:prstGeom prst="rect">
                <a:avLst/>
              </a:prstGeom>
            </p:spPr>
          </p:pic>
        </mc:Fallback>
      </mc:AlternateContent>
      <p:sp>
        <p:nvSpPr>
          <p:cNvPr id="17" name="Rectangle 16">
            <a:extLst>
              <a:ext uri="{FF2B5EF4-FFF2-40B4-BE49-F238E27FC236}">
                <a16:creationId xmlns:a16="http://schemas.microsoft.com/office/drawing/2014/main" id="{67D98F27-44C3-66F7-BEA2-A7EFAD69F514}"/>
              </a:ext>
            </a:extLst>
          </p:cNvPr>
          <p:cNvSpPr/>
          <p:nvPr/>
        </p:nvSpPr>
        <p:spPr>
          <a:xfrm>
            <a:off x="2463501" y="344245"/>
            <a:ext cx="10305826" cy="6556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4000"/>
          </a:p>
        </p:txBody>
      </p:sp>
      <p:pic>
        <p:nvPicPr>
          <p:cNvPr id="7" name="Picture 6">
            <a:extLst>
              <a:ext uri="{FF2B5EF4-FFF2-40B4-BE49-F238E27FC236}">
                <a16:creationId xmlns:a16="http://schemas.microsoft.com/office/drawing/2014/main" id="{449D39FC-A2B7-06D3-06EE-15DF73D431F4}"/>
              </a:ext>
            </a:extLst>
          </p:cNvPr>
          <p:cNvPicPr>
            <a:picLocks noChangeAspect="1"/>
          </p:cNvPicPr>
          <p:nvPr/>
        </p:nvPicPr>
        <p:blipFill>
          <a:blip r:embed="rId6"/>
          <a:srcRect/>
          <a:stretch/>
        </p:blipFill>
        <p:spPr>
          <a:xfrm>
            <a:off x="494371" y="1363170"/>
            <a:ext cx="4843358" cy="6316954"/>
          </a:xfrm>
          <a:prstGeom prst="rect">
            <a:avLst/>
          </a:prstGeom>
        </p:spPr>
      </p:pic>
      <p:sp>
        <p:nvSpPr>
          <p:cNvPr id="2" name="TextBox 1">
            <a:extLst>
              <a:ext uri="{FF2B5EF4-FFF2-40B4-BE49-F238E27FC236}">
                <a16:creationId xmlns:a16="http://schemas.microsoft.com/office/drawing/2014/main" id="{BE7B938E-AE74-294F-B3D2-596068A11A74}"/>
              </a:ext>
            </a:extLst>
          </p:cNvPr>
          <p:cNvSpPr txBox="1"/>
          <p:nvPr/>
        </p:nvSpPr>
        <p:spPr>
          <a:xfrm>
            <a:off x="646771" y="439201"/>
            <a:ext cx="4171882" cy="707886"/>
          </a:xfrm>
          <a:prstGeom prst="rect">
            <a:avLst/>
          </a:prstGeom>
          <a:noFill/>
        </p:spPr>
        <p:txBody>
          <a:bodyPr wrap="square" rtlCol="0">
            <a:spAutoFit/>
          </a:bodyPr>
          <a:lstStyle/>
          <a:p>
            <a:pPr algn="ctr"/>
            <a:r>
              <a:rPr lang="en-IN" sz="4000" dirty="0">
                <a:solidFill>
                  <a:schemeClr val="bg1"/>
                </a:solidFill>
              </a:rPr>
              <a:t>TCL OUTPUT</a:t>
            </a:r>
          </a:p>
        </p:txBody>
      </p:sp>
      <p:sp>
        <p:nvSpPr>
          <p:cNvPr id="9" name="TextBox 8">
            <a:extLst>
              <a:ext uri="{FF2B5EF4-FFF2-40B4-BE49-F238E27FC236}">
                <a16:creationId xmlns:a16="http://schemas.microsoft.com/office/drawing/2014/main" id="{4979E03D-8E63-32F2-64F4-CE34FD7D1592}"/>
              </a:ext>
            </a:extLst>
          </p:cNvPr>
          <p:cNvSpPr txBox="1"/>
          <p:nvPr/>
        </p:nvSpPr>
        <p:spPr>
          <a:xfrm>
            <a:off x="8778792" y="381485"/>
            <a:ext cx="4921071" cy="707886"/>
          </a:xfrm>
          <a:prstGeom prst="rect">
            <a:avLst/>
          </a:prstGeom>
          <a:noFill/>
        </p:spPr>
        <p:txBody>
          <a:bodyPr wrap="square">
            <a:spAutoFit/>
          </a:bodyPr>
          <a:lstStyle/>
          <a:p>
            <a:pPr algn="ctr"/>
            <a:r>
              <a:rPr lang="en-IN" sz="4000" dirty="0">
                <a:solidFill>
                  <a:schemeClr val="bg1"/>
                </a:solidFill>
              </a:rPr>
              <a:t>ANALOG WAVE FORM</a:t>
            </a:r>
          </a:p>
        </p:txBody>
      </p:sp>
      <p:pic>
        <p:nvPicPr>
          <p:cNvPr id="11" name="Picture 10">
            <a:extLst>
              <a:ext uri="{FF2B5EF4-FFF2-40B4-BE49-F238E27FC236}">
                <a16:creationId xmlns:a16="http://schemas.microsoft.com/office/drawing/2014/main" id="{D82134D2-DDEA-5BCD-E7E4-8E06269A2CEB}"/>
              </a:ext>
            </a:extLst>
          </p:cNvPr>
          <p:cNvPicPr>
            <a:picLocks noChangeAspect="1"/>
          </p:cNvPicPr>
          <p:nvPr/>
        </p:nvPicPr>
        <p:blipFill>
          <a:blip r:embed="rId7"/>
          <a:stretch>
            <a:fillRect/>
          </a:stretch>
        </p:blipFill>
        <p:spPr>
          <a:xfrm>
            <a:off x="5984499" y="1363170"/>
            <a:ext cx="8151530" cy="6316953"/>
          </a:xfrm>
          <a:prstGeom prst="rect">
            <a:avLst/>
          </a:prstGeom>
        </p:spPr>
      </p:pic>
    </p:spTree>
    <p:extLst>
      <p:ext uri="{BB962C8B-B14F-4D97-AF65-F5344CB8AC3E}">
        <p14:creationId xmlns:p14="http://schemas.microsoft.com/office/powerpoint/2010/main" val="125936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6224-E4B2-BB01-304E-5D58A9ED8AE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4901F154-4795-A963-06C1-A36E292CF40C}"/>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1D88355C-582C-679B-D52D-C244B398138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413106B5-CB17-28CF-EDFB-5628C6BE3CF3}"/>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7886AE54-C2FD-5B43-C8E4-2440F05AC48E}"/>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D4652B64-3672-30DD-AB39-80FDC0D02F8B}"/>
              </a:ext>
            </a:extLst>
          </p:cNvPr>
          <p:cNvPicPr>
            <a:picLocks noChangeAspect="1"/>
          </p:cNvPicPr>
          <p:nvPr/>
        </p:nvPicPr>
        <p:blipFill>
          <a:blip r:embed="rId4"/>
          <a:srcRect/>
          <a:stretch/>
        </p:blipFill>
        <p:spPr>
          <a:xfrm>
            <a:off x="1201332" y="1657815"/>
            <a:ext cx="11967540" cy="587669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AB5DDB5-D104-E528-5434-70E1C79582F5}"/>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4AB5DDB5-D104-E528-5434-70E1C79582F5}"/>
                  </a:ext>
                </a:extLst>
              </p:cNvPr>
              <p:cNvPicPr/>
              <p:nvPr/>
            </p:nvPicPr>
            <p:blipFill>
              <a:blip r:embed="rId6"/>
              <a:stretch>
                <a:fillRect/>
              </a:stretch>
            </p:blipFill>
            <p:spPr>
              <a:xfrm>
                <a:off x="3100235" y="550631"/>
                <a:ext cx="702360" cy="340200"/>
              </a:xfrm>
              <a:prstGeom prst="rect">
                <a:avLst/>
              </a:prstGeom>
            </p:spPr>
          </p:pic>
        </mc:Fallback>
      </mc:AlternateContent>
      <p:sp>
        <p:nvSpPr>
          <p:cNvPr id="9" name="Rectangle 8">
            <a:extLst>
              <a:ext uri="{FF2B5EF4-FFF2-40B4-BE49-F238E27FC236}">
                <a16:creationId xmlns:a16="http://schemas.microsoft.com/office/drawing/2014/main" id="{6466914E-1081-2FAB-B6AB-D7D8DB244CF0}"/>
              </a:ext>
            </a:extLst>
          </p:cNvPr>
          <p:cNvSpPr/>
          <p:nvPr/>
        </p:nvSpPr>
        <p:spPr>
          <a:xfrm>
            <a:off x="3108875" y="559631"/>
            <a:ext cx="8595445" cy="79338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000" dirty="0">
                <a:latin typeface="Aptos Display" panose="020B0004020202020204" pitchFamily="34" charset="0"/>
              </a:rPr>
              <a:t>LOW PASS OUTPUT</a:t>
            </a:r>
          </a:p>
        </p:txBody>
      </p:sp>
    </p:spTree>
    <p:extLst>
      <p:ext uri="{BB962C8B-B14F-4D97-AF65-F5344CB8AC3E}">
        <p14:creationId xmlns:p14="http://schemas.microsoft.com/office/powerpoint/2010/main" val="284455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FE3D-5735-C53F-7C9B-A63F9048E1BD}"/>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0AB4662-CF5E-176A-E955-BAC2F10F1856}"/>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4CEC3F07-4485-F133-17A4-856E829831B5}"/>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B5598229-6B8F-4B69-A4AF-856CBA717B05}"/>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95ADF3AB-61CB-7F4C-12AC-951429CF734A}"/>
              </a:ext>
            </a:extLst>
          </p:cNvPr>
          <p:cNvSpPr txBox="1"/>
          <p:nvPr/>
        </p:nvSpPr>
        <p:spPr>
          <a:xfrm>
            <a:off x="646771" y="1752185"/>
            <a:ext cx="6233531" cy="587669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280AC560-28D2-11B0-E8E0-A9AFD58634F1}"/>
              </a:ext>
            </a:extLst>
          </p:cNvPr>
          <p:cNvPicPr>
            <a:picLocks noChangeAspect="1"/>
          </p:cNvPicPr>
          <p:nvPr/>
        </p:nvPicPr>
        <p:blipFill>
          <a:blip r:embed="rId4"/>
          <a:stretch>
            <a:fillRect/>
          </a:stretch>
        </p:blipFill>
        <p:spPr>
          <a:xfrm>
            <a:off x="7978106" y="1657815"/>
            <a:ext cx="6005523" cy="5971062"/>
          </a:xfrm>
          <a:prstGeom prst="rect">
            <a:avLst/>
          </a:prstGeom>
        </p:spPr>
      </p:pic>
      <p:pic>
        <p:nvPicPr>
          <p:cNvPr id="9" name="Picture 8">
            <a:extLst>
              <a:ext uri="{FF2B5EF4-FFF2-40B4-BE49-F238E27FC236}">
                <a16:creationId xmlns:a16="http://schemas.microsoft.com/office/drawing/2014/main" id="{ABA19254-F2F9-6A68-7949-C300D3481BDE}"/>
              </a:ext>
            </a:extLst>
          </p:cNvPr>
          <p:cNvPicPr>
            <a:picLocks noChangeAspect="1"/>
          </p:cNvPicPr>
          <p:nvPr/>
        </p:nvPicPr>
        <p:blipFill>
          <a:blip r:embed="rId5"/>
          <a:stretch>
            <a:fillRect/>
          </a:stretch>
        </p:blipFill>
        <p:spPr>
          <a:xfrm>
            <a:off x="724829" y="1657815"/>
            <a:ext cx="5845047" cy="5971061"/>
          </a:xfrm>
          <a:prstGeom prst="rect">
            <a:avLst/>
          </a:prstGeom>
        </p:spPr>
      </p:pic>
      <p:sp>
        <p:nvSpPr>
          <p:cNvPr id="10" name="TextBox 9">
            <a:extLst>
              <a:ext uri="{FF2B5EF4-FFF2-40B4-BE49-F238E27FC236}">
                <a16:creationId xmlns:a16="http://schemas.microsoft.com/office/drawing/2014/main" id="{3097866D-C14F-9501-C96C-CF199AE86BD8}"/>
              </a:ext>
            </a:extLst>
          </p:cNvPr>
          <p:cNvSpPr txBox="1"/>
          <p:nvPr/>
        </p:nvSpPr>
        <p:spPr>
          <a:xfrm>
            <a:off x="1081669" y="695093"/>
            <a:ext cx="4984594" cy="369332"/>
          </a:xfrm>
          <a:prstGeom prst="rect">
            <a:avLst/>
          </a:prstGeom>
          <a:noFill/>
        </p:spPr>
        <p:txBody>
          <a:bodyPr wrap="square" rtlCol="0">
            <a:spAutoFit/>
          </a:bodyPr>
          <a:lstStyle/>
          <a:p>
            <a:pPr algn="ctr"/>
            <a:r>
              <a:rPr lang="en-IN" dirty="0">
                <a:solidFill>
                  <a:schemeClr val="bg1"/>
                </a:solidFill>
              </a:rPr>
              <a:t>Power Without Time constraints</a:t>
            </a:r>
          </a:p>
        </p:txBody>
      </p:sp>
      <p:sp>
        <p:nvSpPr>
          <p:cNvPr id="12" name="TextBox 11">
            <a:extLst>
              <a:ext uri="{FF2B5EF4-FFF2-40B4-BE49-F238E27FC236}">
                <a16:creationId xmlns:a16="http://schemas.microsoft.com/office/drawing/2014/main" id="{FA0F1B30-A368-CF16-DCDD-3DB2DBFBD5B5}"/>
              </a:ext>
            </a:extLst>
          </p:cNvPr>
          <p:cNvSpPr txBox="1"/>
          <p:nvPr/>
        </p:nvSpPr>
        <p:spPr>
          <a:xfrm>
            <a:off x="8118087" y="785490"/>
            <a:ext cx="5430645" cy="369332"/>
          </a:xfrm>
          <a:prstGeom prst="rect">
            <a:avLst/>
          </a:prstGeom>
          <a:noFill/>
        </p:spPr>
        <p:txBody>
          <a:bodyPr wrap="square">
            <a:spAutoFit/>
          </a:bodyPr>
          <a:lstStyle/>
          <a:p>
            <a:pPr algn="ctr"/>
            <a:r>
              <a:rPr lang="en-IN" dirty="0">
                <a:solidFill>
                  <a:schemeClr val="bg1"/>
                </a:solidFill>
              </a:rPr>
              <a:t>Power With Time constraints</a:t>
            </a:r>
          </a:p>
        </p:txBody>
      </p:sp>
    </p:spTree>
    <p:extLst>
      <p:ext uri="{BB962C8B-B14F-4D97-AF65-F5344CB8AC3E}">
        <p14:creationId xmlns:p14="http://schemas.microsoft.com/office/powerpoint/2010/main" val="243208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07AD-AF32-EF48-E146-279A3B4BB81E}"/>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E1E37D2-7AF2-C38A-3A4B-D933BDD8B232}"/>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3FFD16DC-E4AE-448E-9BDE-854CCE73D683}"/>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122A5B82-0ADC-B69B-2315-2E8638A9C979}"/>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1B1EEEB-150F-EA08-48FF-54A519FC8E0E}"/>
              </a:ext>
            </a:extLst>
          </p:cNvPr>
          <p:cNvSpPr txBox="1"/>
          <p:nvPr/>
        </p:nvSpPr>
        <p:spPr>
          <a:xfrm>
            <a:off x="646771" y="1353015"/>
            <a:ext cx="6233531" cy="587669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668B157B-D274-072A-5EE2-EF97EF0E81BE}"/>
              </a:ext>
            </a:extLst>
          </p:cNvPr>
          <p:cNvPicPr>
            <a:picLocks noChangeAspect="1"/>
          </p:cNvPicPr>
          <p:nvPr/>
        </p:nvPicPr>
        <p:blipFill>
          <a:blip r:embed="rId4"/>
          <a:stretch>
            <a:fillRect/>
          </a:stretch>
        </p:blipFill>
        <p:spPr>
          <a:xfrm>
            <a:off x="8078074" y="1657815"/>
            <a:ext cx="6128579" cy="5647764"/>
          </a:xfrm>
          <a:prstGeom prst="rect">
            <a:avLst/>
          </a:prstGeom>
        </p:spPr>
      </p:pic>
      <p:pic>
        <p:nvPicPr>
          <p:cNvPr id="9" name="Picture 8">
            <a:extLst>
              <a:ext uri="{FF2B5EF4-FFF2-40B4-BE49-F238E27FC236}">
                <a16:creationId xmlns:a16="http://schemas.microsoft.com/office/drawing/2014/main" id="{B92E1F6D-6ED5-A114-94C5-1D8D410B4020}"/>
              </a:ext>
            </a:extLst>
          </p:cNvPr>
          <p:cNvPicPr>
            <a:picLocks noChangeAspect="1"/>
          </p:cNvPicPr>
          <p:nvPr/>
        </p:nvPicPr>
        <p:blipFill>
          <a:blip r:embed="rId5"/>
          <a:stretch>
            <a:fillRect/>
          </a:stretch>
        </p:blipFill>
        <p:spPr>
          <a:xfrm>
            <a:off x="423747" y="1657815"/>
            <a:ext cx="7092175" cy="5647764"/>
          </a:xfrm>
          <a:prstGeom prst="rect">
            <a:avLst/>
          </a:prstGeom>
        </p:spPr>
      </p:pic>
      <p:sp>
        <p:nvSpPr>
          <p:cNvPr id="13" name="TextBox 12">
            <a:extLst>
              <a:ext uri="{FF2B5EF4-FFF2-40B4-BE49-F238E27FC236}">
                <a16:creationId xmlns:a16="http://schemas.microsoft.com/office/drawing/2014/main" id="{8F2EBFA1-D57B-9610-083C-C7773E62397A}"/>
              </a:ext>
            </a:extLst>
          </p:cNvPr>
          <p:cNvSpPr txBox="1"/>
          <p:nvPr/>
        </p:nvSpPr>
        <p:spPr>
          <a:xfrm>
            <a:off x="799171" y="907811"/>
            <a:ext cx="6081131" cy="369332"/>
          </a:xfrm>
          <a:prstGeom prst="rect">
            <a:avLst/>
          </a:prstGeom>
          <a:noFill/>
        </p:spPr>
        <p:txBody>
          <a:bodyPr wrap="square">
            <a:spAutoFit/>
          </a:bodyPr>
          <a:lstStyle/>
          <a:p>
            <a:pPr algn="ctr"/>
            <a:r>
              <a:rPr lang="en-IN" dirty="0">
                <a:solidFill>
                  <a:schemeClr val="bg1"/>
                </a:solidFill>
              </a:rPr>
              <a:t>Timing With out Time constraints</a:t>
            </a:r>
          </a:p>
        </p:txBody>
      </p:sp>
      <p:sp>
        <p:nvSpPr>
          <p:cNvPr id="16" name="TextBox 15">
            <a:extLst>
              <a:ext uri="{FF2B5EF4-FFF2-40B4-BE49-F238E27FC236}">
                <a16:creationId xmlns:a16="http://schemas.microsoft.com/office/drawing/2014/main" id="{6A5B6771-C769-A79A-EED2-A99EAE088506}"/>
              </a:ext>
            </a:extLst>
          </p:cNvPr>
          <p:cNvSpPr txBox="1"/>
          <p:nvPr/>
        </p:nvSpPr>
        <p:spPr>
          <a:xfrm>
            <a:off x="8363415" y="853665"/>
            <a:ext cx="5642517" cy="369332"/>
          </a:xfrm>
          <a:prstGeom prst="rect">
            <a:avLst/>
          </a:prstGeom>
          <a:noFill/>
        </p:spPr>
        <p:txBody>
          <a:bodyPr wrap="square">
            <a:spAutoFit/>
          </a:bodyPr>
          <a:lstStyle/>
          <a:p>
            <a:pPr algn="ctr"/>
            <a:r>
              <a:rPr lang="en-IN" dirty="0">
                <a:solidFill>
                  <a:schemeClr val="bg1"/>
                </a:solidFill>
              </a:rPr>
              <a:t>Timing With Time constraints</a:t>
            </a:r>
          </a:p>
        </p:txBody>
      </p:sp>
    </p:spTree>
    <p:extLst>
      <p:ext uri="{BB962C8B-B14F-4D97-AF65-F5344CB8AC3E}">
        <p14:creationId xmlns:p14="http://schemas.microsoft.com/office/powerpoint/2010/main" val="37170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10851-88F0-6FA3-9317-27F275F2252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0BE33D7-F52E-42BE-992A-ED940B06450A}"/>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1D42277D-DBBA-3249-D6DA-B24207FED660}"/>
              </a:ext>
            </a:extLst>
          </p:cNvPr>
          <p:cNvPicPr>
            <a:picLocks noChangeAspect="1"/>
          </p:cNvPicPr>
          <p:nvPr/>
        </p:nvPicPr>
        <p:blipFill>
          <a:blip r:embed="rId4"/>
          <a:stretch>
            <a:fillRect/>
          </a:stretch>
        </p:blipFill>
        <p:spPr>
          <a:xfrm>
            <a:off x="1" y="1"/>
            <a:ext cx="14630399" cy="8229599"/>
          </a:xfrm>
          <a:prstGeom prst="rect">
            <a:avLst/>
          </a:prstGeom>
        </p:spPr>
      </p:pic>
      <p:graphicFrame>
        <p:nvGraphicFramePr>
          <p:cNvPr id="14" name="Diagram 13">
            <a:extLst>
              <a:ext uri="{FF2B5EF4-FFF2-40B4-BE49-F238E27FC236}">
                <a16:creationId xmlns:a16="http://schemas.microsoft.com/office/drawing/2014/main" id="{FD4BBAF9-9B21-C377-9145-B4E6DE874FE0}"/>
              </a:ext>
            </a:extLst>
          </p:cNvPr>
          <p:cNvGraphicFramePr/>
          <p:nvPr>
            <p:extLst>
              <p:ext uri="{D42A27DB-BD31-4B8C-83A1-F6EECF244321}">
                <p14:modId xmlns:p14="http://schemas.microsoft.com/office/powerpoint/2010/main" val="1892449327"/>
              </p:ext>
            </p:extLst>
          </p:nvPr>
        </p:nvGraphicFramePr>
        <p:xfrm>
          <a:off x="111512" y="256478"/>
          <a:ext cx="14373922" cy="78393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052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DC4B-C259-1612-0B89-26F8BA4A5D5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EC7BD7D-B9DA-2563-1BD0-56405695CF3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ABAF93B5-B0A1-AA67-4163-7ED20A5A5787}"/>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FB3C0244-6FE1-8B8B-C7AC-649D12FA3386}"/>
              </a:ext>
            </a:extLst>
          </p:cNvPr>
          <p:cNvSpPr txBox="1"/>
          <p:nvPr/>
        </p:nvSpPr>
        <p:spPr>
          <a:xfrm>
            <a:off x="799171" y="1657815"/>
            <a:ext cx="6233531" cy="587669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502155E-7436-6B72-BC27-E539F0B5AFC8}"/>
              </a:ext>
            </a:extLst>
          </p:cNvPr>
          <p:cNvSpPr txBox="1"/>
          <p:nvPr/>
        </p:nvSpPr>
        <p:spPr>
          <a:xfrm>
            <a:off x="646771" y="1353015"/>
            <a:ext cx="6233531" cy="5876692"/>
          </a:xfrm>
          <a:prstGeom prst="rect">
            <a:avLst/>
          </a:prstGeom>
          <a:no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C14AE68-2634-E760-2725-9477CC2D1A74}"/>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7C14AE68-2634-E760-2725-9477CC2D1A74}"/>
                  </a:ext>
                </a:extLst>
              </p:cNvPr>
              <p:cNvPicPr/>
              <p:nvPr/>
            </p:nvPicPr>
            <p:blipFill>
              <a:blip r:embed="rId5"/>
              <a:stretch>
                <a:fillRect/>
              </a:stretch>
            </p:blipFill>
            <p:spPr>
              <a:xfrm>
                <a:off x="3099875" y="550631"/>
                <a:ext cx="702360" cy="340200"/>
              </a:xfrm>
              <a:prstGeom prst="rect">
                <a:avLst/>
              </a:prstGeom>
            </p:spPr>
          </p:pic>
        </mc:Fallback>
      </mc:AlternateContent>
      <p:pic>
        <p:nvPicPr>
          <p:cNvPr id="4" name="Picture 3">
            <a:extLst>
              <a:ext uri="{FF2B5EF4-FFF2-40B4-BE49-F238E27FC236}">
                <a16:creationId xmlns:a16="http://schemas.microsoft.com/office/drawing/2014/main" id="{A0772A04-B903-62FF-7BD1-B4CD23858036}"/>
              </a:ext>
            </a:extLst>
          </p:cNvPr>
          <p:cNvPicPr>
            <a:picLocks noChangeAspect="1"/>
          </p:cNvPicPr>
          <p:nvPr/>
        </p:nvPicPr>
        <p:blipFill>
          <a:blip r:embed="rId6"/>
          <a:stretch>
            <a:fillRect/>
          </a:stretch>
        </p:blipFill>
        <p:spPr>
          <a:xfrm>
            <a:off x="799171" y="1536128"/>
            <a:ext cx="6605240" cy="6020289"/>
          </a:xfrm>
          <a:prstGeom prst="rect">
            <a:avLst/>
          </a:prstGeom>
        </p:spPr>
      </p:pic>
      <p:pic>
        <p:nvPicPr>
          <p:cNvPr id="13" name="Picture 12">
            <a:extLst>
              <a:ext uri="{FF2B5EF4-FFF2-40B4-BE49-F238E27FC236}">
                <a16:creationId xmlns:a16="http://schemas.microsoft.com/office/drawing/2014/main" id="{D3363936-757B-069F-24C1-F4EBEB47232F}"/>
              </a:ext>
            </a:extLst>
          </p:cNvPr>
          <p:cNvPicPr>
            <a:picLocks noChangeAspect="1"/>
          </p:cNvPicPr>
          <p:nvPr/>
        </p:nvPicPr>
        <p:blipFill>
          <a:blip r:embed="rId7"/>
          <a:stretch>
            <a:fillRect/>
          </a:stretch>
        </p:blipFill>
        <p:spPr>
          <a:xfrm>
            <a:off x="7771004" y="1505415"/>
            <a:ext cx="6492803" cy="6020289"/>
          </a:xfrm>
          <a:prstGeom prst="rect">
            <a:avLst/>
          </a:prstGeom>
        </p:spPr>
      </p:pic>
      <p:sp>
        <p:nvSpPr>
          <p:cNvPr id="16" name="TextBox 15">
            <a:extLst>
              <a:ext uri="{FF2B5EF4-FFF2-40B4-BE49-F238E27FC236}">
                <a16:creationId xmlns:a16="http://schemas.microsoft.com/office/drawing/2014/main" id="{9B4CF8F1-683F-136E-EDDD-453790ACFCDA}"/>
              </a:ext>
            </a:extLst>
          </p:cNvPr>
          <p:cNvSpPr txBox="1"/>
          <p:nvPr/>
        </p:nvSpPr>
        <p:spPr>
          <a:xfrm>
            <a:off x="968296" y="748271"/>
            <a:ext cx="6064406" cy="369332"/>
          </a:xfrm>
          <a:prstGeom prst="rect">
            <a:avLst/>
          </a:prstGeom>
          <a:noFill/>
        </p:spPr>
        <p:txBody>
          <a:bodyPr wrap="square">
            <a:spAutoFit/>
          </a:bodyPr>
          <a:lstStyle/>
          <a:p>
            <a:pPr algn="ctr"/>
            <a:r>
              <a:rPr lang="en-IN" dirty="0">
                <a:solidFill>
                  <a:schemeClr val="bg1"/>
                </a:solidFill>
              </a:rPr>
              <a:t>Area With out Time constraints</a:t>
            </a:r>
          </a:p>
        </p:txBody>
      </p:sp>
      <p:sp>
        <p:nvSpPr>
          <p:cNvPr id="18" name="TextBox 17">
            <a:extLst>
              <a:ext uri="{FF2B5EF4-FFF2-40B4-BE49-F238E27FC236}">
                <a16:creationId xmlns:a16="http://schemas.microsoft.com/office/drawing/2014/main" id="{B98D15AD-610C-EE59-E326-EC18A76DD34C}"/>
              </a:ext>
            </a:extLst>
          </p:cNvPr>
          <p:cNvSpPr txBox="1"/>
          <p:nvPr/>
        </p:nvSpPr>
        <p:spPr>
          <a:xfrm>
            <a:off x="8000998" y="736967"/>
            <a:ext cx="5926876" cy="369332"/>
          </a:xfrm>
          <a:prstGeom prst="rect">
            <a:avLst/>
          </a:prstGeom>
          <a:noFill/>
        </p:spPr>
        <p:txBody>
          <a:bodyPr wrap="square">
            <a:spAutoFit/>
          </a:bodyPr>
          <a:lstStyle/>
          <a:p>
            <a:pPr algn="ctr"/>
            <a:r>
              <a:rPr lang="en-IN" dirty="0">
                <a:solidFill>
                  <a:schemeClr val="bg1"/>
                </a:solidFill>
              </a:rPr>
              <a:t>Area With Time constraints</a:t>
            </a:r>
          </a:p>
        </p:txBody>
      </p:sp>
    </p:spTree>
    <p:extLst>
      <p:ext uri="{BB962C8B-B14F-4D97-AF65-F5344CB8AC3E}">
        <p14:creationId xmlns:p14="http://schemas.microsoft.com/office/powerpoint/2010/main" val="237303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3D7A6-3783-C23E-9C49-5A9F937CBC7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84D0752E-5FD5-9F60-3DD2-C96E275EA6AF}"/>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F5BB2AB-C3D8-425D-EF88-EC078266AF39}"/>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C2930A23-4004-62C3-7ACC-AAD8926CDF9E}"/>
              </a:ext>
            </a:extLst>
          </p:cNvPr>
          <p:cNvSpPr txBox="1"/>
          <p:nvPr/>
        </p:nvSpPr>
        <p:spPr>
          <a:xfrm>
            <a:off x="1043273" y="813286"/>
            <a:ext cx="12543853" cy="707886"/>
          </a:xfrm>
          <a:prstGeom prst="rect">
            <a:avLst/>
          </a:prstGeom>
          <a:noFill/>
        </p:spPr>
        <p:txBody>
          <a:bodyPr wrap="square">
            <a:spAutoFit/>
          </a:bodyPr>
          <a:lstStyle/>
          <a:p>
            <a:pPr algn="ctr"/>
            <a:r>
              <a:rPr lang="en-US" sz="4000" dirty="0">
                <a:solidFill>
                  <a:schemeClr val="bg1"/>
                </a:solidFill>
              </a:rPr>
              <a:t>CHALLENGES FACED</a:t>
            </a:r>
            <a:endParaRPr lang="en-IN" sz="4000" dirty="0">
              <a:solidFill>
                <a:schemeClr val="bg1"/>
              </a:solidFill>
            </a:endParaRPr>
          </a:p>
        </p:txBody>
      </p:sp>
      <p:sp>
        <p:nvSpPr>
          <p:cNvPr id="2" name="Rectangle 1">
            <a:extLst>
              <a:ext uri="{FF2B5EF4-FFF2-40B4-BE49-F238E27FC236}">
                <a16:creationId xmlns:a16="http://schemas.microsoft.com/office/drawing/2014/main" id="{06C5704F-F383-2C9C-93F1-D760AF7C4550}"/>
              </a:ext>
            </a:extLst>
          </p:cNvPr>
          <p:cNvSpPr>
            <a:spLocks noChangeArrowheads="1"/>
          </p:cNvSpPr>
          <p:nvPr/>
        </p:nvSpPr>
        <p:spPr bwMode="auto">
          <a:xfrm>
            <a:off x="491923" y="1729532"/>
            <a:ext cx="13351913"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Complex Design Integration:</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Incorporating multiple hybrid adder and multiplier architectures within a single FIR filter design increased system complexity and required careful coordination of data paths.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Trade-Off Analysis:</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Balancing power consumption, area usage, and processing speed proved challenging, as optimizing one metric often impacted the others.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5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Verification and Debugging:</a:t>
            </a: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Ensuring functional correctness and performance consistency demanded extensive simulation, testbench development, and iterative refinement of the filter architecture.</a:t>
            </a:r>
            <a:endParaRPr lang="en-US" altLang="en-US" sz="2500" b="1"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4. Unable to Identify the Switching Activity File (proper constrain file)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500" dirty="0">
                <a:solidFill>
                  <a:schemeClr val="bg1"/>
                </a:solidFill>
                <a:latin typeface="Times New Roman" panose="02020603050405020304" pitchFamily="18" charset="0"/>
                <a:cs typeface="Times New Roman" panose="02020603050405020304" pitchFamily="18" charset="0"/>
              </a:rPr>
              <a:t>5. Junction Temperature Exceeded: </a:t>
            </a:r>
          </a:p>
          <a:p>
            <a:pPr lvl="1" eaLnBrk="0" fontAlgn="base" hangingPunct="0">
              <a:spcBef>
                <a:spcPct val="0"/>
              </a:spcBef>
              <a:spcAft>
                <a:spcPct val="0"/>
              </a:spcAft>
              <a:buFontTx/>
              <a:buChar char="•"/>
            </a:pPr>
            <a:r>
              <a:rPr lang="en-US" altLang="en-US" sz="2500" dirty="0">
                <a:solidFill>
                  <a:schemeClr val="bg1"/>
                </a:solidFill>
                <a:latin typeface="Times New Roman" panose="02020603050405020304" pitchFamily="18" charset="0"/>
                <a:cs typeface="Times New Roman" panose="02020603050405020304" pitchFamily="18" charset="0"/>
              </a:rPr>
              <a:t>Not observed for enhanced FIR filter, and it is fixed for hybrid adder and multiplier by changing the board to Spartan7</a:t>
            </a:r>
          </a:p>
        </p:txBody>
      </p:sp>
    </p:spTree>
    <p:extLst>
      <p:ext uri="{BB962C8B-B14F-4D97-AF65-F5344CB8AC3E}">
        <p14:creationId xmlns:p14="http://schemas.microsoft.com/office/powerpoint/2010/main" val="2535513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3DF4-E9A3-1ABA-D29B-CDADE3D70E60}"/>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EB22857-DAB0-007F-2F75-93D72A6CEBDF}"/>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AEA070A6-7A1A-D1FD-8E00-B432DD35500B}"/>
              </a:ext>
            </a:extLst>
          </p:cNvPr>
          <p:cNvPicPr>
            <a:picLocks noChangeAspect="1"/>
          </p:cNvPicPr>
          <p:nvPr/>
        </p:nvPicPr>
        <p:blipFill>
          <a:blip r:embed="rId3"/>
          <a:stretch>
            <a:fillRect/>
          </a:stretch>
        </p:blipFill>
        <p:spPr>
          <a:xfrm>
            <a:off x="0" y="0"/>
            <a:ext cx="14630400" cy="8229600"/>
          </a:xfrm>
          <a:prstGeom prst="rect">
            <a:avLst/>
          </a:prstGeom>
        </p:spPr>
      </p:pic>
      <p:sp>
        <p:nvSpPr>
          <p:cNvPr id="2" name="Rectangle 1">
            <a:extLst>
              <a:ext uri="{FF2B5EF4-FFF2-40B4-BE49-F238E27FC236}">
                <a16:creationId xmlns:a16="http://schemas.microsoft.com/office/drawing/2014/main" id="{0D84243C-B213-8284-D7D2-8EF35198158C}"/>
              </a:ext>
            </a:extLst>
          </p:cNvPr>
          <p:cNvSpPr>
            <a:spLocks noChangeArrowheads="1"/>
          </p:cNvSpPr>
          <p:nvPr/>
        </p:nvSpPr>
        <p:spPr bwMode="auto">
          <a:xfrm>
            <a:off x="491923" y="4230216"/>
            <a:ext cx="133519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018D66E-E8BB-1C74-62C1-8E5348BFD453}"/>
              </a:ext>
            </a:extLst>
          </p:cNvPr>
          <p:cNvPicPr>
            <a:picLocks noChangeAspect="1"/>
          </p:cNvPicPr>
          <p:nvPr/>
        </p:nvPicPr>
        <p:blipFill>
          <a:blip r:embed="rId4"/>
          <a:stretch>
            <a:fillRect/>
          </a:stretch>
        </p:blipFill>
        <p:spPr>
          <a:xfrm>
            <a:off x="1219200" y="922784"/>
            <a:ext cx="12192000" cy="6621016"/>
          </a:xfrm>
          <a:prstGeom prst="rect">
            <a:avLst/>
          </a:prstGeom>
        </p:spPr>
      </p:pic>
      <p:sp>
        <p:nvSpPr>
          <p:cNvPr id="7" name="TextBox 6">
            <a:extLst>
              <a:ext uri="{FF2B5EF4-FFF2-40B4-BE49-F238E27FC236}">
                <a16:creationId xmlns:a16="http://schemas.microsoft.com/office/drawing/2014/main" id="{A28A9025-F587-3642-49AA-9AD6B0CE6C93}"/>
              </a:ext>
            </a:extLst>
          </p:cNvPr>
          <p:cNvSpPr txBox="1"/>
          <p:nvPr/>
        </p:nvSpPr>
        <p:spPr>
          <a:xfrm>
            <a:off x="4487779" y="276726"/>
            <a:ext cx="5814461" cy="369332"/>
          </a:xfrm>
          <a:prstGeom prst="rect">
            <a:avLst/>
          </a:prstGeom>
          <a:noFill/>
        </p:spPr>
        <p:txBody>
          <a:bodyPr wrap="square" rtlCol="0">
            <a:spAutoFit/>
          </a:bodyPr>
          <a:lstStyle/>
          <a:p>
            <a:r>
              <a:rPr lang="en-IN" dirty="0">
                <a:solidFill>
                  <a:schemeClr val="bg1"/>
                </a:solidFill>
              </a:rPr>
              <a:t>Proposed Hybrid Adder power in Spartan 7 board</a:t>
            </a:r>
          </a:p>
        </p:txBody>
      </p:sp>
    </p:spTree>
    <p:extLst>
      <p:ext uri="{BB962C8B-B14F-4D97-AF65-F5344CB8AC3E}">
        <p14:creationId xmlns:p14="http://schemas.microsoft.com/office/powerpoint/2010/main" val="8293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B933-FAF4-5C5A-6DC9-812F461B14F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51907278-59BC-8C2B-624F-5B658D6244D9}"/>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87DF1D0B-85D8-8CBB-BFAC-4D387DE16CC3}"/>
              </a:ext>
            </a:extLst>
          </p:cNvPr>
          <p:cNvPicPr>
            <a:picLocks noChangeAspect="1"/>
          </p:cNvPicPr>
          <p:nvPr/>
        </p:nvPicPr>
        <p:blipFill>
          <a:blip r:embed="rId3"/>
          <a:stretch>
            <a:fillRect/>
          </a:stretch>
        </p:blipFill>
        <p:spPr>
          <a:xfrm>
            <a:off x="0" y="0"/>
            <a:ext cx="14630400" cy="8229600"/>
          </a:xfrm>
          <a:prstGeom prst="rect">
            <a:avLst/>
          </a:prstGeom>
        </p:spPr>
      </p:pic>
      <p:sp>
        <p:nvSpPr>
          <p:cNvPr id="2" name="Rectangle 1">
            <a:extLst>
              <a:ext uri="{FF2B5EF4-FFF2-40B4-BE49-F238E27FC236}">
                <a16:creationId xmlns:a16="http://schemas.microsoft.com/office/drawing/2014/main" id="{F112C5B3-4FCD-F256-50EA-FD2D82D2E0D7}"/>
              </a:ext>
            </a:extLst>
          </p:cNvPr>
          <p:cNvSpPr>
            <a:spLocks noChangeArrowheads="1"/>
          </p:cNvSpPr>
          <p:nvPr/>
        </p:nvSpPr>
        <p:spPr bwMode="auto">
          <a:xfrm>
            <a:off x="491923" y="4230216"/>
            <a:ext cx="1335191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A47219-2802-6B79-228E-414D0A7F1C6B}"/>
              </a:ext>
            </a:extLst>
          </p:cNvPr>
          <p:cNvPicPr>
            <a:picLocks noChangeAspect="1"/>
          </p:cNvPicPr>
          <p:nvPr/>
        </p:nvPicPr>
        <p:blipFill>
          <a:blip r:embed="rId4"/>
          <a:srcRect/>
          <a:stretch/>
        </p:blipFill>
        <p:spPr>
          <a:xfrm>
            <a:off x="1429852" y="922784"/>
            <a:ext cx="11770695" cy="6621016"/>
          </a:xfrm>
          <a:prstGeom prst="rect">
            <a:avLst/>
          </a:prstGeom>
        </p:spPr>
      </p:pic>
      <p:sp>
        <p:nvSpPr>
          <p:cNvPr id="7" name="TextBox 6">
            <a:extLst>
              <a:ext uri="{FF2B5EF4-FFF2-40B4-BE49-F238E27FC236}">
                <a16:creationId xmlns:a16="http://schemas.microsoft.com/office/drawing/2014/main" id="{01036CFC-42A2-FA59-8229-A2E828FDF2D1}"/>
              </a:ext>
            </a:extLst>
          </p:cNvPr>
          <p:cNvSpPr txBox="1"/>
          <p:nvPr/>
        </p:nvSpPr>
        <p:spPr>
          <a:xfrm>
            <a:off x="4487779" y="276726"/>
            <a:ext cx="5814461" cy="369332"/>
          </a:xfrm>
          <a:prstGeom prst="rect">
            <a:avLst/>
          </a:prstGeom>
          <a:noFill/>
        </p:spPr>
        <p:txBody>
          <a:bodyPr wrap="square" rtlCol="0">
            <a:spAutoFit/>
          </a:bodyPr>
          <a:lstStyle/>
          <a:p>
            <a:r>
              <a:rPr lang="en-IN" dirty="0">
                <a:solidFill>
                  <a:schemeClr val="bg1"/>
                </a:solidFill>
              </a:rPr>
              <a:t>Proposed Hybrid Adder power in Spartan 7 board</a:t>
            </a:r>
          </a:p>
        </p:txBody>
      </p:sp>
    </p:spTree>
    <p:extLst>
      <p:ext uri="{BB962C8B-B14F-4D97-AF65-F5344CB8AC3E}">
        <p14:creationId xmlns:p14="http://schemas.microsoft.com/office/powerpoint/2010/main" val="119331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Picture 3">
            <a:extLst>
              <a:ext uri="{FF2B5EF4-FFF2-40B4-BE49-F238E27FC236}">
                <a16:creationId xmlns:a16="http://schemas.microsoft.com/office/drawing/2014/main" id="{56BDC1DE-A173-D2A7-DB57-AE2CAA823894}"/>
              </a:ext>
            </a:extLst>
          </p:cNvPr>
          <p:cNvPicPr>
            <a:picLocks noChangeAspect="1"/>
          </p:cNvPicPr>
          <p:nvPr/>
        </p:nvPicPr>
        <p:blipFill>
          <a:blip r:embed="rId4"/>
          <a:stretch>
            <a:fillRect/>
          </a:stretch>
        </p:blipFill>
        <p:spPr>
          <a:xfrm>
            <a:off x="0" y="-1"/>
            <a:ext cx="14630398" cy="8229599"/>
          </a:xfrm>
          <a:prstGeom prst="rect">
            <a:avLst/>
          </a:prstGeom>
        </p:spPr>
      </p:pic>
      <p:sp>
        <p:nvSpPr>
          <p:cNvPr id="6" name="Text 1"/>
          <p:cNvSpPr/>
          <p:nvPr/>
        </p:nvSpPr>
        <p:spPr>
          <a:xfrm>
            <a:off x="1064941" y="456665"/>
            <a:ext cx="12500516" cy="771525"/>
          </a:xfrm>
          <a:prstGeom prst="rect">
            <a:avLst/>
          </a:prstGeom>
          <a:noFill/>
          <a:ln/>
        </p:spPr>
        <p:txBody>
          <a:bodyPr wrap="none" rtlCol="0" anchor="t"/>
          <a:lstStyle/>
          <a:p>
            <a:pPr marL="0" indent="0" algn="ctr">
              <a:lnSpc>
                <a:spcPts val="6075"/>
              </a:lnSpc>
              <a:buNone/>
            </a:pPr>
            <a:r>
              <a:rPr lang="en-US" sz="4500" dirty="0">
                <a:solidFill>
                  <a:srgbClr val="FFC000"/>
                </a:solidFill>
                <a:latin typeface="Times New Roman" panose="02020603050405020304" pitchFamily="18" charset="0"/>
                <a:cs typeface="Times New Roman" panose="02020603050405020304" pitchFamily="18" charset="0"/>
              </a:rPr>
              <a:t>Future Scope</a:t>
            </a:r>
          </a:p>
        </p:txBody>
      </p:sp>
      <p:sp>
        <p:nvSpPr>
          <p:cNvPr id="7" name="Text 2"/>
          <p:cNvSpPr/>
          <p:nvPr/>
        </p:nvSpPr>
        <p:spPr>
          <a:xfrm>
            <a:off x="899464" y="1792125"/>
            <a:ext cx="13084165" cy="3877155"/>
          </a:xfrm>
          <a:prstGeom prst="rect">
            <a:avLst/>
          </a:prstGeom>
          <a:noFill/>
          <a:ln/>
        </p:spPr>
        <p:txBody>
          <a:bodyPr wrap="square" rtlCol="0" anchor="t"/>
          <a:lstStyle/>
          <a:p>
            <a:pPr marL="0" indent="0">
              <a:buNone/>
            </a:pPr>
            <a:r>
              <a:rPr lang="en-US" sz="2800" b="1" dirty="0">
                <a:solidFill>
                  <a:schemeClr val="bg1">
                    <a:lumMod val="95000"/>
                  </a:schemeClr>
                </a:solidFill>
                <a:latin typeface="Times New Roman" panose="02020603050405020304" pitchFamily="18" charset="0"/>
                <a:cs typeface="Times New Roman" panose="02020603050405020304" pitchFamily="18" charset="0"/>
              </a:rPr>
              <a:t>The proposed design of the hybrid FIR filter shows a quite achievements in both speed and delay efficiency, making it ideal for real-time DSP applications. Scale the design to handle larger bit-widths for high-end applications. We might also adjust the tap values, size, and number, which could help reduce noise and create a smoother output. Adjusting the coefficients for acting the filter at different cutoff frequencies. These enhancements will make the design suitable for various real word applications such as biomedical applications, audio and video noise cancellation applications.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2B15-2482-B316-220D-3301FA703BF5}"/>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19C2D26D-9F7D-460F-CDB5-22444A8C9F4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C3867A05-D0AF-70DB-90F3-690FC9231C1D}"/>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C890F3DF-EC99-0A0D-8A07-A35315486FB6}"/>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5BAC3426-257F-EEBF-FEC9-C96496326584}"/>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B447B87-637C-7862-B838-3B3DD31616E3}"/>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9B447B87-637C-7862-B838-3B3DD31616E3}"/>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FC3D9CA5-5271-67BD-9453-383197273533}"/>
              </a:ext>
            </a:extLst>
          </p:cNvPr>
          <p:cNvSpPr txBox="1"/>
          <p:nvPr/>
        </p:nvSpPr>
        <p:spPr>
          <a:xfrm>
            <a:off x="5449799" y="125326"/>
            <a:ext cx="3730802"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graphicFrame>
        <p:nvGraphicFramePr>
          <p:cNvPr id="4" name="Table 3">
            <a:extLst>
              <a:ext uri="{FF2B5EF4-FFF2-40B4-BE49-F238E27FC236}">
                <a16:creationId xmlns:a16="http://schemas.microsoft.com/office/drawing/2014/main" id="{B669EE2B-C42C-1551-481E-1DCEAF9D4B2B}"/>
              </a:ext>
            </a:extLst>
          </p:cNvPr>
          <p:cNvGraphicFramePr>
            <a:graphicFrameLocks noGrp="1"/>
          </p:cNvGraphicFramePr>
          <p:nvPr>
            <p:extLst>
              <p:ext uri="{D42A27DB-BD31-4B8C-83A1-F6EECF244321}">
                <p14:modId xmlns:p14="http://schemas.microsoft.com/office/powerpoint/2010/main" val="1582812943"/>
              </p:ext>
            </p:extLst>
          </p:nvPr>
        </p:nvGraphicFramePr>
        <p:xfrm>
          <a:off x="955040" y="1081649"/>
          <a:ext cx="12364720" cy="6768404"/>
        </p:xfrm>
        <a:graphic>
          <a:graphicData uri="http://schemas.openxmlformats.org/drawingml/2006/table">
            <a:tbl>
              <a:tblPr firstRow="1" firstCol="1" bandRow="1">
                <a:tableStyleId>{5C22544A-7EE6-4342-B048-85BDC9FD1C3A}</a:tableStyleId>
              </a:tblPr>
              <a:tblGrid>
                <a:gridCol w="3091180">
                  <a:extLst>
                    <a:ext uri="{9D8B030D-6E8A-4147-A177-3AD203B41FA5}">
                      <a16:colId xmlns:a16="http://schemas.microsoft.com/office/drawing/2014/main" val="729531662"/>
                    </a:ext>
                  </a:extLst>
                </a:gridCol>
                <a:gridCol w="3091180">
                  <a:extLst>
                    <a:ext uri="{9D8B030D-6E8A-4147-A177-3AD203B41FA5}">
                      <a16:colId xmlns:a16="http://schemas.microsoft.com/office/drawing/2014/main" val="2390775002"/>
                    </a:ext>
                  </a:extLst>
                </a:gridCol>
                <a:gridCol w="3091180">
                  <a:extLst>
                    <a:ext uri="{9D8B030D-6E8A-4147-A177-3AD203B41FA5}">
                      <a16:colId xmlns:a16="http://schemas.microsoft.com/office/drawing/2014/main" val="1935013522"/>
                    </a:ext>
                  </a:extLst>
                </a:gridCol>
                <a:gridCol w="3091180">
                  <a:extLst>
                    <a:ext uri="{9D8B030D-6E8A-4147-A177-3AD203B41FA5}">
                      <a16:colId xmlns:a16="http://schemas.microsoft.com/office/drawing/2014/main" val="1543716123"/>
                    </a:ext>
                  </a:extLst>
                </a:gridCol>
              </a:tblGrid>
              <a:tr h="548598">
                <a:tc>
                  <a:txBody>
                    <a:bodyPr/>
                    <a:lstStyle/>
                    <a:p>
                      <a:pPr algn="ctr">
                        <a:lnSpc>
                          <a:spcPct val="107000"/>
                        </a:lnSpc>
                        <a:spcAft>
                          <a:spcPts val="800"/>
                        </a:spcAft>
                        <a:buNone/>
                      </a:pPr>
                      <a:r>
                        <a:rPr lang="en-US" sz="2000" dirty="0">
                          <a:effectLst/>
                        </a:rPr>
                        <a:t>Component</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Metric</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Conventional Design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Proposed Hybrid Design Improvement</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9681578"/>
                  </a:ext>
                </a:extLst>
              </a:tr>
              <a:tr h="348460">
                <a:tc rowSpan="3">
                  <a:txBody>
                    <a:bodyPr/>
                    <a:lstStyle/>
                    <a:p>
                      <a:pPr algn="ctr">
                        <a:lnSpc>
                          <a:spcPct val="107000"/>
                        </a:lnSpc>
                        <a:spcAft>
                          <a:spcPts val="800"/>
                        </a:spcAft>
                        <a:buNone/>
                      </a:pPr>
                      <a:r>
                        <a:rPr lang="en-IN" sz="2000" b="1" kern="1200" dirty="0">
                          <a:solidFill>
                            <a:schemeClr val="lt1"/>
                          </a:solidFill>
                          <a:effectLst/>
                          <a:latin typeface="+mn-lt"/>
                          <a:ea typeface="+mn-ea"/>
                          <a:cs typeface="+mn-cs"/>
                        </a:rPr>
                        <a:t>16- bit adders</a:t>
                      </a: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Ling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25.79%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9032234"/>
                  </a:ext>
                </a:extLst>
              </a:tr>
              <a:tr h="348460">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Delay</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Ling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6.797%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02191276"/>
                  </a:ext>
                </a:extLst>
              </a:tr>
              <a:tr h="348460">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Ling adder</a:t>
                      </a:r>
                    </a:p>
                  </a:txBody>
                  <a:tcPr marL="68580" marR="68580" marT="0" marB="0" anchor="ctr"/>
                </a:tc>
                <a:tc>
                  <a:txBody>
                    <a:bodyPr/>
                    <a:lstStyle/>
                    <a:p>
                      <a:pPr algn="ctr">
                        <a:lnSpc>
                          <a:spcPct val="107000"/>
                        </a:lnSpc>
                        <a:spcAft>
                          <a:spcPts val="800"/>
                        </a:spcAft>
                        <a:buNone/>
                      </a:pPr>
                      <a:r>
                        <a:rPr lang="en-US" sz="2000" kern="1200" dirty="0">
                          <a:solidFill>
                            <a:schemeClr val="dk1"/>
                          </a:solidFill>
                          <a:effectLst/>
                          <a:latin typeface="+mn-lt"/>
                          <a:ea typeface="+mn-ea"/>
                          <a:cs typeface="+mn-cs"/>
                        </a:rPr>
                        <a:t>30.836%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531945984"/>
                  </a:ext>
                </a:extLst>
              </a:tr>
              <a:tr h="348460">
                <a:tc rowSpan="6">
                  <a:txBody>
                    <a:bodyPr/>
                    <a:lstStyle/>
                    <a:p>
                      <a:pPr algn="ctr">
                        <a:lnSpc>
                          <a:spcPct val="107000"/>
                        </a:lnSpc>
                        <a:spcAft>
                          <a:spcPts val="800"/>
                        </a:spcAft>
                        <a:buNone/>
                      </a:pPr>
                      <a:r>
                        <a:rPr lang="en-US" sz="2000" dirty="0">
                          <a:effectLst/>
                        </a:rPr>
                        <a:t>32-bit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Ling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33.63%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1985"/>
                  </a:ext>
                </a:extLst>
              </a:tr>
              <a:tr h="252088">
                <a:tc vMerge="1">
                  <a:txBody>
                    <a:bodyPr/>
                    <a:lstStyle/>
                    <a:p>
                      <a:endParaRPr lang="en-IN"/>
                    </a:p>
                  </a:txBody>
                  <a:tcPr/>
                </a:tc>
                <a:tc>
                  <a:txBody>
                    <a:bodyPr/>
                    <a:lstStyle/>
                    <a:p>
                      <a:pPr algn="ctr">
                        <a:lnSpc>
                          <a:spcPct val="107000"/>
                        </a:lnSpc>
                        <a:spcAft>
                          <a:spcPts val="800"/>
                        </a:spcAft>
                        <a:buNone/>
                      </a:pPr>
                      <a:r>
                        <a:rPr lang="en-US" sz="2000" dirty="0">
                          <a:effectLst/>
                        </a:rPr>
                        <a:t>Delay</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a:effectLst/>
                        </a:rPr>
                        <a:t>Ling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18.6%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8037457"/>
                  </a:ext>
                </a:extLst>
              </a:tr>
              <a:tr h="253430">
                <a:tc vMerge="1">
                  <a:txBody>
                    <a:bodyPr/>
                    <a:lstStyle/>
                    <a:p>
                      <a:endParaRPr lang="en-IN"/>
                    </a:p>
                  </a:txBody>
                  <a:tcP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Ling adder</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45.64</a:t>
                      </a:r>
                      <a:r>
                        <a:rPr lang="en-US" sz="2000" dirty="0">
                          <a:effectLst/>
                        </a:rPr>
                        <a:t>%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622867664"/>
                  </a:ext>
                </a:extLst>
              </a:tr>
              <a:tr h="495707">
                <a:tc vMerge="1">
                  <a:txBody>
                    <a:bodyPr/>
                    <a:lstStyle/>
                    <a:p>
                      <a:endParaRPr lang="en-IN"/>
                    </a:p>
                  </a:txBody>
                  <a:tcPr/>
                </a:tc>
                <a:tc>
                  <a:txBody>
                    <a:bodyPr/>
                    <a:lstStyle/>
                    <a:p>
                      <a:pPr algn="ctr">
                        <a:buNone/>
                      </a:pPr>
                      <a:r>
                        <a:rPr lang="en-US" sz="2000">
                          <a:effectLst/>
                        </a:rPr>
                        <a:t>Power Consumption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a:effectLst/>
                        </a:rPr>
                        <a:t>Sparse Kogge–Stone adder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a:effectLst/>
                        </a:rPr>
                        <a:t>33.63% reduction</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0791656"/>
                  </a:ext>
                </a:extLst>
              </a:tr>
              <a:tr h="495707">
                <a:tc vMerge="1">
                  <a:txBody>
                    <a:bodyPr/>
                    <a:lstStyle/>
                    <a:p>
                      <a:endParaRPr lang="en-IN"/>
                    </a:p>
                  </a:txBody>
                  <a:tcPr/>
                </a:tc>
                <a:tc>
                  <a:txBody>
                    <a:bodyPr/>
                    <a:lstStyle/>
                    <a:p>
                      <a:pPr algn="ctr">
                        <a:buNone/>
                      </a:pPr>
                      <a:r>
                        <a:rPr lang="en-US" sz="2000">
                          <a:effectLst/>
                        </a:rPr>
                        <a:t>Delay</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dirty="0">
                          <a:effectLst/>
                        </a:rPr>
                        <a:t>Sparse Kogge–Stone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buNone/>
                      </a:pPr>
                      <a:r>
                        <a:rPr lang="en-US" sz="2000" dirty="0">
                          <a:effectLst/>
                        </a:rPr>
                        <a:t>15.36%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05214689"/>
                  </a:ext>
                </a:extLst>
              </a:tr>
              <a:tr h="517291">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dirty="0">
                          <a:effectLst/>
                        </a:rPr>
                        <a:t>Sparse Kogge–Stone adder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43.82</a:t>
                      </a:r>
                      <a:r>
                        <a:rPr lang="en-US" sz="2000" dirty="0">
                          <a:effectLst/>
                        </a:rPr>
                        <a:t>% reduction</a:t>
                      </a:r>
                      <a:endParaRPr lang="en-IN" sz="2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181829"/>
                  </a:ext>
                </a:extLst>
              </a:tr>
              <a:tr h="348460">
                <a:tc rowSpan="4">
                  <a:txBody>
                    <a:bodyPr/>
                    <a:lstStyle/>
                    <a:p>
                      <a:pPr algn="ctr">
                        <a:lnSpc>
                          <a:spcPct val="107000"/>
                        </a:lnSpc>
                        <a:spcAft>
                          <a:spcPts val="800"/>
                        </a:spcAft>
                        <a:buNone/>
                      </a:pPr>
                      <a:r>
                        <a:rPr lang="en-US" sz="2000" dirty="0">
                          <a:effectLst/>
                        </a:rPr>
                        <a:t>16-bit Multiplier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Vedic Multiplier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62.415%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0283657"/>
                  </a:ext>
                </a:extLst>
              </a:tr>
              <a:tr h="348460">
                <a:tc vMerge="1">
                  <a:txBody>
                    <a:bodyPr/>
                    <a:lstStyle/>
                    <a:p>
                      <a:endParaRPr lang="en-IN"/>
                    </a:p>
                  </a:txBody>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Vedic Multiplier</a:t>
                      </a: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kern="1200" dirty="0">
                          <a:solidFill>
                            <a:schemeClr val="dk1"/>
                          </a:solidFill>
                          <a:effectLst/>
                          <a:latin typeface="+mn-lt"/>
                          <a:ea typeface="+mn-ea"/>
                          <a:cs typeface="+mn-cs"/>
                        </a:rPr>
                        <a:t>41.535% reduction </a:t>
                      </a:r>
                    </a:p>
                  </a:txBody>
                  <a:tcPr marL="68580" marR="68580" marT="0" marB="0" anchor="ctr"/>
                </a:tc>
                <a:extLst>
                  <a:ext uri="{0D108BD9-81ED-4DB2-BD59-A6C34878D82A}">
                    <a16:rowId xmlns:a16="http://schemas.microsoft.com/office/drawing/2014/main" val="1556125133"/>
                  </a:ext>
                </a:extLst>
              </a:tr>
              <a:tr h="348460">
                <a:tc vMerge="1">
                  <a:txBody>
                    <a:bodyPr/>
                    <a:lstStyle/>
                    <a:p>
                      <a:endParaRPr lang="en-IN"/>
                    </a:p>
                  </a:txBody>
                  <a:tcP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IN" sz="2000" dirty="0">
                          <a:effectLst/>
                        </a:rPr>
                        <a:t>Wallace Tree Multiplier</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69.192%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811045"/>
                  </a:ext>
                </a:extLst>
              </a:tr>
              <a:tr h="348460">
                <a:tc vMerge="1">
                  <a:txBody>
                    <a:bodyPr/>
                    <a:lstStyle/>
                    <a:p>
                      <a:pPr algn="ctr">
                        <a:lnSpc>
                          <a:spcPct val="107000"/>
                        </a:lnSpc>
                        <a:spcAft>
                          <a:spcPts val="800"/>
                        </a:spcAft>
                        <a:buNone/>
                      </a:pP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2000" kern="1200" dirty="0">
                          <a:solidFill>
                            <a:schemeClr val="dk1"/>
                          </a:solidFill>
                          <a:effectLst/>
                          <a:latin typeface="+mn-lt"/>
                          <a:ea typeface="+mn-ea"/>
                          <a:cs typeface="+mn-cs"/>
                        </a:rPr>
                        <a:t>Power delay product</a:t>
                      </a: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2000" kern="1200" dirty="0">
                          <a:solidFill>
                            <a:schemeClr val="dk1"/>
                          </a:solidFill>
                          <a:effectLst/>
                          <a:latin typeface="+mn-lt"/>
                          <a:ea typeface="+mn-ea"/>
                          <a:cs typeface="+mn-cs"/>
                        </a:rPr>
                        <a:t>Wallace Tree Multiplier</a:t>
                      </a:r>
                    </a:p>
                  </a:txBody>
                  <a:tcPr marL="68580" marR="68580" marT="0" marB="0" anchor="ctr"/>
                </a:tc>
                <a:tc>
                  <a:txBody>
                    <a:bodyPr/>
                    <a:lstStyle/>
                    <a:p>
                      <a:pPr algn="ctr">
                        <a:lnSpc>
                          <a:spcPct val="107000"/>
                        </a:lnSpc>
                        <a:spcAft>
                          <a:spcPts val="800"/>
                        </a:spcAft>
                        <a:buNone/>
                      </a:pPr>
                      <a:r>
                        <a:rPr lang="en-IN" sz="2000" kern="1200" dirty="0">
                          <a:solidFill>
                            <a:schemeClr val="dk1"/>
                          </a:solidFill>
                          <a:effectLst/>
                          <a:latin typeface="+mn-lt"/>
                          <a:ea typeface="+mn-ea"/>
                          <a:cs typeface="+mn-cs"/>
                        </a:rPr>
                        <a:t>60.257%</a:t>
                      </a:r>
                    </a:p>
                  </a:txBody>
                  <a:tcPr marL="68580" marR="68580" marT="0" marB="0" anchor="ctr"/>
                </a:tc>
                <a:extLst>
                  <a:ext uri="{0D108BD9-81ED-4DB2-BD59-A6C34878D82A}">
                    <a16:rowId xmlns:a16="http://schemas.microsoft.com/office/drawing/2014/main" val="1769819251"/>
                  </a:ext>
                </a:extLst>
              </a:tr>
              <a:tr h="348460">
                <a:tc rowSpan="3">
                  <a:txBody>
                    <a:bodyPr/>
                    <a:lstStyle/>
                    <a:p>
                      <a:pPr algn="ctr">
                        <a:lnSpc>
                          <a:spcPct val="107000"/>
                        </a:lnSpc>
                        <a:spcAft>
                          <a:spcPts val="800"/>
                        </a:spcAft>
                        <a:buNone/>
                      </a:pPr>
                      <a:r>
                        <a:rPr lang="en-US" sz="2000">
                          <a:effectLst/>
                        </a:rPr>
                        <a:t>16-bit 16 tap FIR Filter</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Power Consumption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err="1">
                          <a:effectLst/>
                        </a:rPr>
                        <a:t>FIR_Arithmetic</a:t>
                      </a:r>
                      <a:r>
                        <a:rPr lang="en-US" sz="2000" dirty="0">
                          <a:effectLst/>
                        </a:rPr>
                        <a:t> Operators</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83.82%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371843"/>
                  </a:ext>
                </a:extLst>
              </a:tr>
              <a:tr h="348460">
                <a:tc vMerge="1">
                  <a:txBody>
                    <a:bodyPr/>
                    <a:lstStyle/>
                    <a:p>
                      <a:endParaRPr lang="en-IN"/>
                    </a:p>
                  </a:txBody>
                  <a:tcPr/>
                </a:tc>
                <a:tc>
                  <a:txBody>
                    <a:bodyPr/>
                    <a:lstStyle/>
                    <a:p>
                      <a:pPr algn="ctr">
                        <a:lnSpc>
                          <a:spcPct val="107000"/>
                        </a:lnSpc>
                        <a:spcAft>
                          <a:spcPts val="800"/>
                        </a:spcAft>
                        <a:buNone/>
                      </a:pPr>
                      <a:r>
                        <a:rPr lang="en-US" sz="2000">
                          <a:effectLst/>
                        </a:rPr>
                        <a:t>Delay</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err="1">
                          <a:effectLst/>
                        </a:rPr>
                        <a:t>FIR_Arithmetic</a:t>
                      </a:r>
                      <a:r>
                        <a:rPr lang="en-US" sz="2000" dirty="0">
                          <a:effectLst/>
                        </a:rPr>
                        <a:t> Operators</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12.721%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882057"/>
                  </a:ext>
                </a:extLst>
              </a:tr>
              <a:tr h="517291">
                <a:tc vMerge="1">
                  <a:txBody>
                    <a:bodyPr/>
                    <a:lstStyle/>
                    <a:p>
                      <a:endParaRPr lang="en-IN"/>
                    </a:p>
                  </a:txBody>
                  <a:tcPr/>
                </a:tc>
                <a:tc>
                  <a:txBody>
                    <a:bodyPr/>
                    <a:lstStyle/>
                    <a:p>
                      <a:pPr algn="ctr">
                        <a:lnSpc>
                          <a:spcPct val="107000"/>
                        </a:lnSpc>
                        <a:spcAft>
                          <a:spcPts val="800"/>
                        </a:spcAft>
                        <a:buNone/>
                      </a:pPr>
                      <a:r>
                        <a:rPr lang="en-US" sz="2000">
                          <a:effectLst/>
                        </a:rPr>
                        <a:t>Power-Delay Product (PDP)</a:t>
                      </a:r>
                      <a:endParaRPr lang="en-IN" sz="3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err="1">
                          <a:effectLst/>
                        </a:rPr>
                        <a:t>FIR_Arithmetic</a:t>
                      </a:r>
                      <a:r>
                        <a:rPr lang="en-US" sz="2000" dirty="0">
                          <a:effectLst/>
                        </a:rPr>
                        <a:t> Operators</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en-US" sz="2000" dirty="0">
                          <a:effectLst/>
                        </a:rPr>
                        <a:t>85.87% reduction</a:t>
                      </a:r>
                      <a:endParaRPr lang="en-IN"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9044615"/>
                  </a:ext>
                </a:extLst>
              </a:tr>
            </a:tbl>
          </a:graphicData>
        </a:graphic>
      </p:graphicFrame>
    </p:spTree>
    <p:extLst>
      <p:ext uri="{BB962C8B-B14F-4D97-AF65-F5344CB8AC3E}">
        <p14:creationId xmlns:p14="http://schemas.microsoft.com/office/powerpoint/2010/main" val="232260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F990F-4C4A-88F7-8C08-886113CCB36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B4B157E9-4265-96D7-2D91-4AEAF1B1C758}"/>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97D7CB7A-A6D8-734A-AC05-CECC35C27B46}"/>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DFEC2404-3E69-C440-ED8A-BC353A07BB73}"/>
              </a:ext>
            </a:extLst>
          </p:cNvPr>
          <p:cNvSpPr txBox="1"/>
          <p:nvPr/>
        </p:nvSpPr>
        <p:spPr>
          <a:xfrm>
            <a:off x="799171" y="1657815"/>
            <a:ext cx="6233531" cy="369332"/>
          </a:xfrm>
          <a:prstGeom prst="rect">
            <a:avLst/>
          </a:prstGeom>
          <a:noFill/>
        </p:spPr>
        <p:txBody>
          <a:bodyPr wrap="square" rtlCol="0">
            <a:spAutoFit/>
          </a:bodyPr>
          <a:lstStyle/>
          <a:p>
            <a:endParaRPr lang="en-IN" dirty="0">
              <a:solidFill>
                <a:schemeClr val="bg1"/>
              </a:solidFill>
            </a:endParaRPr>
          </a:p>
        </p:txBody>
      </p:sp>
      <p:sp>
        <p:nvSpPr>
          <p:cNvPr id="6" name="TextBox 5">
            <a:extLst>
              <a:ext uri="{FF2B5EF4-FFF2-40B4-BE49-F238E27FC236}">
                <a16:creationId xmlns:a16="http://schemas.microsoft.com/office/drawing/2014/main" id="{5E63B429-7B0B-9EA9-519A-DF2C8780E15E}"/>
              </a:ext>
            </a:extLst>
          </p:cNvPr>
          <p:cNvSpPr txBox="1"/>
          <p:nvPr/>
        </p:nvSpPr>
        <p:spPr>
          <a:xfrm>
            <a:off x="646771" y="1353015"/>
            <a:ext cx="6233531" cy="369332"/>
          </a:xfrm>
          <a:prstGeom prst="rect">
            <a:avLst/>
          </a:prstGeom>
          <a:noFill/>
        </p:spPr>
        <p:txBody>
          <a:bodyPr wrap="square" rtlCol="0">
            <a:spAutoFit/>
          </a:bodyPr>
          <a:lstStyle/>
          <a:p>
            <a:endParaRPr lang="en-IN"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A136057-ABDB-28C3-EBA0-AAFFF934710B}"/>
                  </a:ext>
                </a:extLst>
              </p14:cNvPr>
              <p14:cNvContentPartPr/>
              <p14:nvPr/>
            </p14:nvContentPartPr>
            <p14:xfrm>
              <a:off x="3108875" y="559631"/>
              <a:ext cx="684720" cy="322560"/>
            </p14:xfrm>
          </p:contentPart>
        </mc:Choice>
        <mc:Fallback xmlns="">
          <p:pic>
            <p:nvPicPr>
              <p:cNvPr id="8" name="Ink 7">
                <a:extLst>
                  <a:ext uri="{FF2B5EF4-FFF2-40B4-BE49-F238E27FC236}">
                    <a16:creationId xmlns:a16="http://schemas.microsoft.com/office/drawing/2014/main" id="{CA136057-ABDB-28C3-EBA0-AAFFF934710B}"/>
                  </a:ext>
                </a:extLst>
              </p:cNvPr>
              <p:cNvPicPr/>
              <p:nvPr/>
            </p:nvPicPr>
            <p:blipFill>
              <a:blip r:embed="rId5"/>
              <a:stretch>
                <a:fillRect/>
              </a:stretch>
            </p:blipFill>
            <p:spPr>
              <a:xfrm>
                <a:off x="3099875" y="550631"/>
                <a:ext cx="702360" cy="340200"/>
              </a:xfrm>
              <a:prstGeom prst="rect">
                <a:avLst/>
              </a:prstGeom>
            </p:spPr>
          </p:pic>
        </mc:Fallback>
      </mc:AlternateContent>
      <p:sp>
        <p:nvSpPr>
          <p:cNvPr id="7" name="TextBox 6">
            <a:extLst>
              <a:ext uri="{FF2B5EF4-FFF2-40B4-BE49-F238E27FC236}">
                <a16:creationId xmlns:a16="http://schemas.microsoft.com/office/drawing/2014/main" id="{6FA44106-0C2B-E9AD-9442-13331D45902E}"/>
              </a:ext>
            </a:extLst>
          </p:cNvPr>
          <p:cNvSpPr txBox="1"/>
          <p:nvPr/>
        </p:nvSpPr>
        <p:spPr>
          <a:xfrm>
            <a:off x="963168" y="377952"/>
            <a:ext cx="11996928" cy="830997"/>
          </a:xfrm>
          <a:prstGeom prst="rect">
            <a:avLst/>
          </a:prstGeom>
          <a:noFill/>
        </p:spPr>
        <p:txBody>
          <a:bodyPr wrap="square" rtlCol="0">
            <a:spAutoFit/>
          </a:bodyPr>
          <a:lstStyle/>
          <a:p>
            <a:pPr algn="ctr"/>
            <a:r>
              <a:rPr lang="en-US" sz="4800" b="1" dirty="0">
                <a:solidFill>
                  <a:schemeClr val="bg1"/>
                </a:solidFill>
              </a:rPr>
              <a:t>Conclusion</a:t>
            </a:r>
            <a:endParaRPr lang="en-IN" sz="4800" b="1" dirty="0">
              <a:solidFill>
                <a:schemeClr val="bg1"/>
              </a:solidFill>
            </a:endParaRPr>
          </a:p>
        </p:txBody>
      </p:sp>
      <p:sp>
        <p:nvSpPr>
          <p:cNvPr id="9" name="TextBox 8">
            <a:extLst>
              <a:ext uri="{FF2B5EF4-FFF2-40B4-BE49-F238E27FC236}">
                <a16:creationId xmlns:a16="http://schemas.microsoft.com/office/drawing/2014/main" id="{E92B5448-C1E2-7FC6-0299-93F8C4E98790}"/>
              </a:ext>
            </a:extLst>
          </p:cNvPr>
          <p:cNvSpPr txBox="1"/>
          <p:nvPr/>
        </p:nvSpPr>
        <p:spPr>
          <a:xfrm>
            <a:off x="390144" y="1837033"/>
            <a:ext cx="13703808" cy="5632311"/>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proposed hybrid design in this work exhibits remarkable enhancement in all of its components. Our 32-bit hybrid LKSA adder achieves a 45.64% decrease in power–delay product (PDP) compared to conventional Ling adders and a 43.69% decrease compared to traditional Sparse Kogge–Stone adders. </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Additionally, the 16-bit hybrid multiplier realized by a 4-chain tree addition technique achieves a 62.415% decrease in power dissipation compared to a standard 16-bit Vedic multiplier. </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When applied to FIR filter design, these optimized arithmetic units yield a filter that realizes an overall 85.87% reduction in PDP, with the power consumption reduction being 83.82% and delay reduction being 12.721% relative to a regular FIR filter employing basic arithmetic operations. </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Besides, under timing constraints, the optimized design achieves an extra 7.40% power saving, a 33.49% delay saving, and a 38.44% PDP saving at 33.33 </a:t>
            </a:r>
            <a:r>
              <a:rPr lang="en-US" sz="2400" dirty="0" err="1">
                <a:solidFill>
                  <a:schemeClr val="bg1"/>
                </a:solidFill>
                <a:latin typeface="Times New Roman" panose="02020603050405020304" pitchFamily="18" charset="0"/>
                <a:cs typeface="Times New Roman" panose="02020603050405020304" pitchFamily="18" charset="0"/>
              </a:rPr>
              <a:t>MHz.</a:t>
            </a:r>
            <a:r>
              <a:rPr lang="en-US" sz="2400" dirty="0">
                <a:solidFill>
                  <a:schemeClr val="bg1"/>
                </a:solidFill>
                <a:latin typeface="Times New Roman" panose="02020603050405020304" pitchFamily="18" charset="0"/>
                <a:cs typeface="Times New Roman" panose="02020603050405020304" pitchFamily="18" charset="0"/>
              </a:rPr>
              <a:t> These results show that the proposed design is suitable for low-power DSP applications.</a:t>
            </a:r>
          </a:p>
          <a:p>
            <a:pPr marL="342900"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Overall, the project successfully fulfills its objective of enhancing FIR filter design through architectural innovation, offering a promising direction for future research and real-time digital signal processing applications.</a:t>
            </a:r>
          </a:p>
          <a:p>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475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A4B4-BDFD-86A3-9041-F804828D811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516544E0-5504-AC9F-89F8-4EEBFF684161}"/>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D267880D-57D8-1ECF-AC17-B30F31683EB0}"/>
              </a:ext>
            </a:extLst>
          </p:cNvPr>
          <p:cNvPicPr>
            <a:picLocks noChangeAspect="1"/>
          </p:cNvPicPr>
          <p:nvPr/>
        </p:nvPicPr>
        <p:blipFill>
          <a:blip r:embed="rId3"/>
          <a:stretch>
            <a:fillRect/>
          </a:stretch>
        </p:blipFill>
        <p:spPr>
          <a:xfrm>
            <a:off x="0" y="0"/>
            <a:ext cx="14630400" cy="8229600"/>
          </a:xfrm>
          <a:prstGeom prst="rect">
            <a:avLst/>
          </a:prstGeom>
        </p:spPr>
      </p:pic>
      <p:sp>
        <p:nvSpPr>
          <p:cNvPr id="12" name="TextBox 11">
            <a:extLst>
              <a:ext uri="{FF2B5EF4-FFF2-40B4-BE49-F238E27FC236}">
                <a16:creationId xmlns:a16="http://schemas.microsoft.com/office/drawing/2014/main" id="{6326AF2C-8AE6-DE4B-9B38-7ADA58E90844}"/>
              </a:ext>
            </a:extLst>
          </p:cNvPr>
          <p:cNvSpPr txBox="1"/>
          <p:nvPr/>
        </p:nvSpPr>
        <p:spPr>
          <a:xfrm>
            <a:off x="892097" y="181715"/>
            <a:ext cx="12578575" cy="461665"/>
          </a:xfrm>
          <a:prstGeom prst="rect">
            <a:avLst/>
          </a:prstGeom>
          <a:noFill/>
        </p:spPr>
        <p:txBody>
          <a:bodyPr wrap="square" rtlCol="0">
            <a:spAutoFit/>
          </a:bodyPr>
          <a:lstStyle/>
          <a:p>
            <a:pPr algn="ctr"/>
            <a:r>
              <a:rPr lang="en-US" sz="2400" dirty="0">
                <a:solidFill>
                  <a:schemeClr val="bg1">
                    <a:lumMod val="95000"/>
                  </a:schemeClr>
                </a:solidFill>
                <a:latin typeface="Times New Roman" panose="02020603050405020304" pitchFamily="18" charset="0"/>
                <a:cs typeface="Times New Roman" panose="02020603050405020304" pitchFamily="18" charset="0"/>
              </a:rPr>
              <a:t>Monthly Work Plan:</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C6CC008B-5A2F-9095-F8EF-0155D29D45CF}"/>
              </a:ext>
            </a:extLst>
          </p:cNvPr>
          <p:cNvGraphicFramePr>
            <a:graphicFrameLocks noGrp="1"/>
          </p:cNvGraphicFramePr>
          <p:nvPr>
            <p:extLst>
              <p:ext uri="{D42A27DB-BD31-4B8C-83A1-F6EECF244321}">
                <p14:modId xmlns:p14="http://schemas.microsoft.com/office/powerpoint/2010/main" val="1957033901"/>
              </p:ext>
            </p:extLst>
          </p:nvPr>
        </p:nvGraphicFramePr>
        <p:xfrm>
          <a:off x="2665373" y="820866"/>
          <a:ext cx="9032022" cy="6954826"/>
        </p:xfrm>
        <a:graphic>
          <a:graphicData uri="http://schemas.openxmlformats.org/drawingml/2006/table">
            <a:tbl>
              <a:tblPr firstRow="1" bandRow="1">
                <a:tableStyleId>{BC89EF96-8CEA-46FF-86C4-4CE0E7609802}</a:tableStyleId>
              </a:tblPr>
              <a:tblGrid>
                <a:gridCol w="3010674">
                  <a:extLst>
                    <a:ext uri="{9D8B030D-6E8A-4147-A177-3AD203B41FA5}">
                      <a16:colId xmlns:a16="http://schemas.microsoft.com/office/drawing/2014/main" val="240735866"/>
                    </a:ext>
                  </a:extLst>
                </a:gridCol>
                <a:gridCol w="3010674">
                  <a:extLst>
                    <a:ext uri="{9D8B030D-6E8A-4147-A177-3AD203B41FA5}">
                      <a16:colId xmlns:a16="http://schemas.microsoft.com/office/drawing/2014/main" val="2118690957"/>
                    </a:ext>
                  </a:extLst>
                </a:gridCol>
                <a:gridCol w="3010674">
                  <a:extLst>
                    <a:ext uri="{9D8B030D-6E8A-4147-A177-3AD203B41FA5}">
                      <a16:colId xmlns:a16="http://schemas.microsoft.com/office/drawing/2014/main" val="4270685130"/>
                    </a:ext>
                  </a:extLst>
                </a:gridCol>
              </a:tblGrid>
              <a:tr h="449704">
                <a:tc>
                  <a:txBody>
                    <a:bodyPr/>
                    <a:lstStyle/>
                    <a:p>
                      <a:pPr algn="ctr"/>
                      <a:r>
                        <a:rPr lang="en-US" sz="2000" dirty="0">
                          <a:solidFill>
                            <a:srgbClr val="FFC000"/>
                          </a:solidFill>
                        </a:rPr>
                        <a:t>Month</a:t>
                      </a:r>
                      <a:endParaRPr lang="en-IN" sz="2000" dirty="0">
                        <a:solidFill>
                          <a:srgbClr val="FFC000"/>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rgbClr val="FFC000"/>
                          </a:solidFill>
                        </a:rPr>
                        <a:t>Activity</a:t>
                      </a:r>
                      <a:endParaRPr lang="en-IN" sz="2000" dirty="0">
                        <a:solidFill>
                          <a:srgbClr val="FFC000"/>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rgbClr val="FFC000"/>
                          </a:solidFill>
                        </a:rPr>
                        <a:t>Status</a:t>
                      </a:r>
                      <a:endParaRPr lang="en-IN" sz="2000"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3484816"/>
                  </a:ext>
                </a:extLst>
              </a:tr>
              <a:tr h="455949">
                <a:tc>
                  <a:txBody>
                    <a:bodyPr/>
                    <a:lstStyle/>
                    <a:p>
                      <a:pPr algn="ctr"/>
                      <a:r>
                        <a:rPr lang="en-US" sz="2000" dirty="0">
                          <a:solidFill>
                            <a:srgbClr val="00CCFF"/>
                          </a:solidFill>
                        </a:rPr>
                        <a:t>July</a:t>
                      </a:r>
                      <a:endParaRPr lang="en-US"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Project Selection</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Completed</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0276850"/>
                  </a:ext>
                </a:extLst>
              </a:tr>
              <a:tr h="455949">
                <a:tc>
                  <a:txBody>
                    <a:bodyPr/>
                    <a:lstStyle/>
                    <a:p>
                      <a:pPr algn="ctr"/>
                      <a:r>
                        <a:rPr lang="en-US" sz="2000" dirty="0">
                          <a:solidFill>
                            <a:srgbClr val="00CCFF"/>
                          </a:solidFill>
                        </a:rPr>
                        <a:t>August</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Literature Review</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In Process</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5605244"/>
                  </a:ext>
                </a:extLst>
              </a:tr>
              <a:tr h="455949">
                <a:tc>
                  <a:txBody>
                    <a:bodyPr/>
                    <a:lstStyle/>
                    <a:p>
                      <a:pPr algn="ctr"/>
                      <a:r>
                        <a:rPr lang="en-US" sz="2000" dirty="0">
                          <a:solidFill>
                            <a:srgbClr val="00CCFF"/>
                          </a:solidFill>
                        </a:rPr>
                        <a:t>September</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Initial Design Concepts</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kern="1200" dirty="0">
                          <a:solidFill>
                            <a:schemeClr val="bg1">
                              <a:lumMod val="95000"/>
                            </a:schemeClr>
                          </a:solidFill>
                          <a:latin typeface="+mn-lt"/>
                          <a:ea typeface="+mn-ea"/>
                          <a:cs typeface="+mn-cs"/>
                        </a:rPr>
                        <a:t>Completed</a:t>
                      </a:r>
                      <a:endParaRPr lang="en-IN" sz="2000" kern="1200" dirty="0">
                        <a:solidFill>
                          <a:schemeClr val="bg1">
                            <a:lumMod val="95000"/>
                          </a:schemeClr>
                        </a:solidFill>
                        <a:latin typeface="+mn-lt"/>
                        <a:ea typeface="+mn-ea"/>
                        <a:cs typeface="+mn-cs"/>
                      </a:endParaRPr>
                    </a:p>
                  </a:txBody>
                  <a:tcPr/>
                </a:tc>
                <a:extLst>
                  <a:ext uri="{0D108BD9-81ED-4DB2-BD59-A6C34878D82A}">
                    <a16:rowId xmlns:a16="http://schemas.microsoft.com/office/drawing/2014/main" val="1762618605"/>
                  </a:ext>
                </a:extLst>
              </a:tr>
              <a:tr h="743208">
                <a:tc>
                  <a:txBody>
                    <a:bodyPr/>
                    <a:lstStyle/>
                    <a:p>
                      <a:pPr algn="ctr"/>
                      <a:r>
                        <a:rPr lang="en-US" sz="2000" dirty="0">
                          <a:solidFill>
                            <a:srgbClr val="00CCFF"/>
                          </a:solidFill>
                        </a:rPr>
                        <a:t>October</a:t>
                      </a:r>
                      <a:endParaRPr lang="en-US"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Hybrid Adder Design</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95000"/>
                            </a:schemeClr>
                          </a:solidFill>
                        </a:rPr>
                        <a:t>Completed</a:t>
                      </a:r>
                      <a:endParaRPr lang="en-IN" sz="2000" dirty="0">
                        <a:solidFill>
                          <a:schemeClr val="bg1">
                            <a:lumMod val="95000"/>
                          </a:schemeClr>
                        </a:solidFill>
                      </a:endParaRPr>
                    </a:p>
                    <a:p>
                      <a:pPr algn="ct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2878167"/>
                  </a:ext>
                </a:extLst>
              </a:tr>
              <a:tr h="743208">
                <a:tc>
                  <a:txBody>
                    <a:bodyPr/>
                    <a:lstStyle/>
                    <a:p>
                      <a:pPr algn="ctr"/>
                      <a:r>
                        <a:rPr lang="en-US" sz="2000" dirty="0">
                          <a:solidFill>
                            <a:srgbClr val="00CCFF"/>
                          </a:solidFill>
                        </a:rPr>
                        <a:t>November</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rPr>
                        <a:t>Optimization of </a:t>
                      </a:r>
                    </a:p>
                    <a:p>
                      <a:pPr algn="ctr"/>
                      <a:r>
                        <a:rPr lang="en-US" sz="2000" dirty="0">
                          <a:solidFill>
                            <a:schemeClr val="bg1">
                              <a:lumMod val="95000"/>
                            </a:schemeClr>
                          </a:solidFill>
                        </a:rPr>
                        <a:t>Hybrid Adder</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95000"/>
                            </a:schemeClr>
                          </a:solidFill>
                        </a:rPr>
                        <a:t>Completed</a:t>
                      </a:r>
                      <a:endParaRPr lang="en-IN" sz="2000" dirty="0">
                        <a:solidFill>
                          <a:schemeClr val="bg1">
                            <a:lumMod val="95000"/>
                          </a:schemeClr>
                        </a:solidFill>
                      </a:endParaRPr>
                    </a:p>
                    <a:p>
                      <a:pPr algn="ct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276536"/>
                  </a:ext>
                </a:extLst>
              </a:tr>
              <a:tr h="743208">
                <a:tc>
                  <a:txBody>
                    <a:bodyPr/>
                    <a:lstStyle/>
                    <a:p>
                      <a:pPr algn="ctr"/>
                      <a:r>
                        <a:rPr lang="en-US" sz="2000" dirty="0">
                          <a:solidFill>
                            <a:srgbClr val="00CCFF"/>
                          </a:solidFill>
                        </a:rPr>
                        <a:t>December</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Hybrid Multiplier Design</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3452017"/>
                  </a:ext>
                </a:extLst>
              </a:tr>
              <a:tr h="743208">
                <a:tc>
                  <a:txBody>
                    <a:bodyPr/>
                    <a:lstStyle/>
                    <a:p>
                      <a:pPr algn="ctr"/>
                      <a:r>
                        <a:rPr lang="en-US" sz="2000" dirty="0">
                          <a:solidFill>
                            <a:srgbClr val="00CCFF"/>
                          </a:solidFill>
                        </a:rPr>
                        <a:t>January</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95000"/>
                            </a:schemeClr>
                          </a:solidFill>
                          <a:latin typeface="Times New Roman" panose="02020603050405020304" pitchFamily="18" charset="0"/>
                          <a:cs typeface="Times New Roman" panose="02020603050405020304" pitchFamily="18" charset="0"/>
                        </a:rPr>
                        <a:t>Optimization of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lumMod val="95000"/>
                            </a:schemeClr>
                          </a:solidFill>
                          <a:latin typeface="Times New Roman" panose="02020603050405020304" pitchFamily="18" charset="0"/>
                          <a:cs typeface="Times New Roman" panose="02020603050405020304" pitchFamily="18" charset="0"/>
                        </a:rPr>
                        <a:t>Hybrid Multiplier</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7537547"/>
                  </a:ext>
                </a:extLst>
              </a:tr>
              <a:tr h="721481">
                <a:tc>
                  <a:txBody>
                    <a:bodyPr/>
                    <a:lstStyle/>
                    <a:p>
                      <a:pPr algn="ctr"/>
                      <a:r>
                        <a:rPr lang="en-US" sz="2000" dirty="0">
                          <a:solidFill>
                            <a:srgbClr val="00CCFF"/>
                          </a:solidFill>
                        </a:rPr>
                        <a:t>February</a:t>
                      </a:r>
                      <a:endParaRPr lang="en-IN" sz="2000" dirty="0">
                        <a:solidFill>
                          <a:srgbClr val="00CCFF"/>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Design of FIR Filter</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Completed</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432792"/>
                  </a:ext>
                </a:extLst>
              </a:tr>
              <a:tr h="721481">
                <a:tc>
                  <a:txBody>
                    <a:bodyPr/>
                    <a:lstStyle/>
                    <a:p>
                      <a:pPr algn="ctr"/>
                      <a:r>
                        <a:rPr lang="en-IN" sz="2000" dirty="0">
                          <a:solidFill>
                            <a:srgbClr val="00CCFF"/>
                          </a:solidFill>
                          <a:latin typeface="Times New Roman" panose="02020603050405020304" pitchFamily="18" charset="0"/>
                          <a:cs typeface="Times New Roman" panose="02020603050405020304" pitchFamily="18" charset="0"/>
                        </a:rPr>
                        <a:t>March</a:t>
                      </a:r>
                    </a:p>
                  </a:txBody>
                  <a:tcPr/>
                </a:tc>
                <a:tc>
                  <a:txBody>
                    <a:bodyPr/>
                    <a:lstStyle/>
                    <a:p>
                      <a:pPr algn="ctr"/>
                      <a:r>
                        <a:rPr lang="en-IN" sz="2000" dirty="0">
                          <a:solidFill>
                            <a:schemeClr val="bg1">
                              <a:lumMod val="95000"/>
                            </a:schemeClr>
                          </a:solidFill>
                          <a:latin typeface="Times New Roman" panose="02020603050405020304" pitchFamily="18" charset="0"/>
                          <a:cs typeface="Times New Roman" panose="02020603050405020304" pitchFamily="18" charset="0"/>
                        </a:rPr>
                        <a:t>Paper work and Documentation</a:t>
                      </a:r>
                    </a:p>
                  </a:txBody>
                  <a:tcPr/>
                </a:tc>
                <a:tc>
                  <a:txBody>
                    <a:bodyPr/>
                    <a:lstStyle/>
                    <a:p>
                      <a:pPr algn="ctr"/>
                      <a:r>
                        <a:rPr lang="en-IN" sz="2000" dirty="0">
                          <a:solidFill>
                            <a:schemeClr val="bg1">
                              <a:lumMod val="95000"/>
                            </a:schemeClr>
                          </a:solidFill>
                          <a:latin typeface="Times New Roman" panose="02020603050405020304" pitchFamily="18" charset="0"/>
                          <a:cs typeface="Times New Roman" panose="02020603050405020304" pitchFamily="18" charset="0"/>
                        </a:rPr>
                        <a:t>In Process</a:t>
                      </a:r>
                    </a:p>
                  </a:txBody>
                  <a:tcPr/>
                </a:tc>
                <a:extLst>
                  <a:ext uri="{0D108BD9-81ED-4DB2-BD59-A6C34878D82A}">
                    <a16:rowId xmlns:a16="http://schemas.microsoft.com/office/drawing/2014/main" val="4223933142"/>
                  </a:ext>
                </a:extLst>
              </a:tr>
              <a:tr h="721481">
                <a:tc>
                  <a:txBody>
                    <a:bodyPr/>
                    <a:lstStyle/>
                    <a:p>
                      <a:pPr algn="ctr"/>
                      <a:r>
                        <a:rPr lang="en-IN" sz="2000" dirty="0">
                          <a:solidFill>
                            <a:srgbClr val="00CCFF"/>
                          </a:solidFill>
                          <a:latin typeface="Times New Roman" panose="02020603050405020304" pitchFamily="18" charset="0"/>
                          <a:cs typeface="Times New Roman" panose="02020603050405020304" pitchFamily="18" charset="0"/>
                        </a:rPr>
                        <a:t>April</a:t>
                      </a:r>
                    </a:p>
                  </a:txBody>
                  <a:tcPr/>
                </a:tc>
                <a:tc>
                  <a:txBody>
                    <a:bodyPr/>
                    <a:lstStyle/>
                    <a:p>
                      <a:pPr algn="ctr"/>
                      <a:r>
                        <a:rPr lang="en-IN" sz="2000" dirty="0">
                          <a:solidFill>
                            <a:schemeClr val="bg1">
                              <a:lumMod val="95000"/>
                            </a:schemeClr>
                          </a:solidFill>
                          <a:latin typeface="Times New Roman" panose="02020603050405020304" pitchFamily="18" charset="0"/>
                          <a:cs typeface="Times New Roman" panose="02020603050405020304" pitchFamily="18" charset="0"/>
                        </a:rPr>
                        <a:t>Paper work and Documentation</a:t>
                      </a:r>
                    </a:p>
                  </a:txBody>
                  <a:tcPr/>
                </a:tc>
                <a:tc>
                  <a:txBody>
                    <a:bodyPr/>
                    <a:lstStyle/>
                    <a:p>
                      <a:pPr algn="ctr"/>
                      <a:r>
                        <a:rPr lang="en-IN" sz="2000" dirty="0">
                          <a:solidFill>
                            <a:schemeClr val="bg1">
                              <a:lumMod val="95000"/>
                            </a:schemeClr>
                          </a:solidFill>
                          <a:latin typeface="Times New Roman" panose="02020603050405020304" pitchFamily="18" charset="0"/>
                          <a:cs typeface="Times New Roman" panose="02020603050405020304" pitchFamily="18" charset="0"/>
                        </a:rPr>
                        <a:t>In Process</a:t>
                      </a:r>
                    </a:p>
                  </a:txBody>
                  <a:tcPr/>
                </a:tc>
                <a:extLst>
                  <a:ext uri="{0D108BD9-81ED-4DB2-BD59-A6C34878D82A}">
                    <a16:rowId xmlns:a16="http://schemas.microsoft.com/office/drawing/2014/main" val="2770780418"/>
                  </a:ext>
                </a:extLst>
              </a:tr>
            </a:tbl>
          </a:graphicData>
        </a:graphic>
      </p:graphicFrame>
    </p:spTree>
    <p:extLst>
      <p:ext uri="{BB962C8B-B14F-4D97-AF65-F5344CB8AC3E}">
        <p14:creationId xmlns:p14="http://schemas.microsoft.com/office/powerpoint/2010/main" val="275638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FDB73-31B3-243D-6211-4E8D8EDB1A06}"/>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BB8D198-2087-0687-5CE8-22C8CE237873}"/>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26B07D09-6FAB-6D87-3561-1F48119517EC}"/>
              </a:ext>
            </a:extLst>
          </p:cNvPr>
          <p:cNvPicPr>
            <a:picLocks noChangeAspect="1"/>
          </p:cNvPicPr>
          <p:nvPr/>
        </p:nvPicPr>
        <p:blipFill>
          <a:blip r:embed="rId4"/>
          <a:stretch>
            <a:fillRect/>
          </a:stretch>
        </p:blipFill>
        <p:spPr>
          <a:xfrm>
            <a:off x="2" y="1"/>
            <a:ext cx="14630398" cy="8229599"/>
          </a:xfrm>
          <a:prstGeom prst="rect">
            <a:avLst/>
          </a:prstGeom>
        </p:spPr>
      </p:pic>
      <p:sp>
        <p:nvSpPr>
          <p:cNvPr id="12" name="TextBox 11">
            <a:extLst>
              <a:ext uri="{FF2B5EF4-FFF2-40B4-BE49-F238E27FC236}">
                <a16:creationId xmlns:a16="http://schemas.microsoft.com/office/drawing/2014/main" id="{07AF358A-2685-084A-878C-22504441885F}"/>
              </a:ext>
            </a:extLst>
          </p:cNvPr>
          <p:cNvSpPr txBox="1"/>
          <p:nvPr/>
        </p:nvSpPr>
        <p:spPr>
          <a:xfrm>
            <a:off x="557562" y="69278"/>
            <a:ext cx="13258800" cy="784830"/>
          </a:xfrm>
          <a:prstGeom prst="rect">
            <a:avLst/>
          </a:prstGeom>
          <a:noFill/>
        </p:spPr>
        <p:txBody>
          <a:bodyPr wrap="square" rtlCol="0">
            <a:spAutoFit/>
          </a:bodyPr>
          <a:lstStyle/>
          <a:p>
            <a:pPr algn="ctr"/>
            <a:r>
              <a:rPr lang="en-US" sz="4500" dirty="0">
                <a:solidFill>
                  <a:schemeClr val="bg1"/>
                </a:solidFill>
                <a:latin typeface="Times New Roman" panose="02020603050405020304" pitchFamily="18" charset="0"/>
                <a:cs typeface="Times New Roman" panose="02020603050405020304" pitchFamily="18" charset="0"/>
              </a:rPr>
              <a:t>References</a:t>
            </a:r>
            <a:endParaRPr lang="en-IN" sz="45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193F07F-2773-75E5-5EAD-E3D812A9958D}"/>
              </a:ext>
            </a:extLst>
          </p:cNvPr>
          <p:cNvSpPr txBox="1"/>
          <p:nvPr/>
        </p:nvSpPr>
        <p:spPr>
          <a:xfrm>
            <a:off x="334536" y="854108"/>
            <a:ext cx="13894419" cy="6568914"/>
          </a:xfrm>
          <a:prstGeom prst="rect">
            <a:avLst/>
          </a:prstGeom>
          <a:noFill/>
        </p:spPr>
        <p:txBody>
          <a:bodyPr wrap="square">
            <a:spAutoFit/>
          </a:bodyPr>
          <a:lstStyle/>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Sinthura, S. S., et al., Implementation and Analysis of Different 32-Bit Multipliers on Aspects of Power, Speed, and Area. GRD Journals.</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Yong, K. M., et al., 2021, Design and Analysis of 32-Bit Signed and Unsigned Multiplier Using Booth, Vedic, and Wallace Architecture. Journal of Physics: Conference Series. </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Deshpande, N. G., &amp; Mahajan, R., Ancient Indian Vedic Mathematics Based 32-Bit Multiplier Design for High Speed and Low Power Processors. International Journal of Computer Applications.</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 Nisha Angeline and S.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Valamarthy</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Implementation of Hybrid Vedic Multiplier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Nikhilam</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Sutra and Karatsuba Algorithm for N-bit Multiplier. Asian Journal of Information Technology.</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Srinivasan, M., &amp; Prakasam, P., A Detailed Survey on Various Efficient Multipliers in Low Power VLSI Circuit. International Journal of Applied Engineering Research. </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Syed Shahzad Hussain Shah, Muhammad Naseem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Majoka</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Gulistan Raja., DESIGN AND IMPLEMENTATION OF 32-BIT VEDIC MULTIPLIER ON FPGA. First International Conference on Modern Communication &amp; Computing Technologies (MCCT'14).</a:t>
            </a:r>
          </a:p>
          <a:p>
            <a:pPr marL="342900" indent="-342900">
              <a:lnSpc>
                <a:spcPct val="107000"/>
              </a:lnSpc>
              <a:spcAft>
                <a:spcPts val="800"/>
              </a:spcAft>
              <a:buFont typeface="+mj-lt"/>
              <a:buAutoNum type="arabicPeriod"/>
            </a:pP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M.Bala</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Murugesh,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S.Nagaraj</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J.Jayasree</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95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G.Vijay</a:t>
            </a: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Kumar Reddy., Modified High Speed 32-bit Vedic Multiplier Design and Implementation. Proceedings of the International Conference on Electronics and Sustainable Communication Systems (ICESC 2020).</a:t>
            </a:r>
          </a:p>
          <a:p>
            <a:pPr marL="342900" indent="-342900">
              <a:lnSpc>
                <a:spcPct val="107000"/>
              </a:lnSpc>
              <a:spcAft>
                <a:spcPts val="800"/>
              </a:spcAft>
              <a:buFont typeface="+mj-lt"/>
              <a:buAutoNum type="arabicPeriod"/>
            </a:pPr>
            <a:r>
              <a:rPr lang="en-IN" sz="195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Nishant G. Deshpande, Rashmi Mahajan., Ancient Indian Vedic Mathematics based 32-Bit Multiplier Design for High Speed and Low Power Processors. International Journal of Computer Applications (0975 – 8887) Volume 95– No.24, June 2014.</a:t>
            </a:r>
          </a:p>
        </p:txBody>
      </p:sp>
    </p:spTree>
    <p:extLst>
      <p:ext uri="{BB962C8B-B14F-4D97-AF65-F5344CB8AC3E}">
        <p14:creationId xmlns:p14="http://schemas.microsoft.com/office/powerpoint/2010/main" val="205212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7EE2-FD31-A959-0FD3-AB4A9A9CAB3F}"/>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FCFA0255-5439-22D9-34F9-941367465E94}"/>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E9283E7A-8EC7-BD48-6351-59744EE714CD}"/>
              </a:ext>
            </a:extLst>
          </p:cNvPr>
          <p:cNvPicPr>
            <a:picLocks noChangeAspect="1"/>
          </p:cNvPicPr>
          <p:nvPr/>
        </p:nvPicPr>
        <p:blipFill>
          <a:blip r:embed="rId4"/>
          <a:stretch>
            <a:fillRect/>
          </a:stretch>
        </p:blipFill>
        <p:spPr>
          <a:xfrm>
            <a:off x="2" y="1"/>
            <a:ext cx="14630398" cy="8229599"/>
          </a:xfrm>
          <a:prstGeom prst="rect">
            <a:avLst/>
          </a:prstGeom>
        </p:spPr>
      </p:pic>
      <p:sp>
        <p:nvSpPr>
          <p:cNvPr id="12" name="TextBox 11">
            <a:extLst>
              <a:ext uri="{FF2B5EF4-FFF2-40B4-BE49-F238E27FC236}">
                <a16:creationId xmlns:a16="http://schemas.microsoft.com/office/drawing/2014/main" id="{C2332FCB-2D1E-AA44-12AC-D0463C41F496}"/>
              </a:ext>
            </a:extLst>
          </p:cNvPr>
          <p:cNvSpPr txBox="1"/>
          <p:nvPr/>
        </p:nvSpPr>
        <p:spPr>
          <a:xfrm>
            <a:off x="557562" y="69278"/>
            <a:ext cx="13258800" cy="784830"/>
          </a:xfrm>
          <a:prstGeom prst="rect">
            <a:avLst/>
          </a:prstGeom>
          <a:noFill/>
        </p:spPr>
        <p:txBody>
          <a:bodyPr wrap="square" rtlCol="0">
            <a:spAutoFit/>
          </a:bodyPr>
          <a:lstStyle/>
          <a:p>
            <a:pPr algn="ctr"/>
            <a:r>
              <a:rPr lang="en-US" sz="4500" dirty="0">
                <a:solidFill>
                  <a:schemeClr val="bg1"/>
                </a:solidFill>
                <a:latin typeface="Times New Roman" panose="02020603050405020304" pitchFamily="18" charset="0"/>
                <a:cs typeface="Times New Roman" panose="02020603050405020304" pitchFamily="18" charset="0"/>
              </a:rPr>
              <a:t>References</a:t>
            </a:r>
            <a:endParaRPr lang="en-IN" sz="45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36EDFF3-19C1-2C3F-E7A6-DA210DD2A525}"/>
              </a:ext>
            </a:extLst>
          </p:cNvPr>
          <p:cNvSpPr txBox="1"/>
          <p:nvPr/>
        </p:nvSpPr>
        <p:spPr>
          <a:xfrm>
            <a:off x="334536" y="854108"/>
            <a:ext cx="13894419" cy="7014164"/>
          </a:xfrm>
          <a:prstGeom prst="rect">
            <a:avLst/>
          </a:prstGeom>
          <a:noFill/>
        </p:spPr>
        <p:txBody>
          <a:bodyPr wrap="square">
            <a:spAutoFit/>
          </a:bodyPr>
          <a:lstStyle/>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Shankar R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Sundhararajan</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 , Vignesh S, Aravind AR., FPGA Implementation Of Karatsuba Vedic Multipliers. IJARIIE-ISSN(O)-2395-4396, Vol-7 Issue-2 2021.</a:t>
            </a:r>
          </a:p>
          <a:p>
            <a:pPr marL="342900" indent="-342900">
              <a:lnSpc>
                <a:spcPct val="107000"/>
              </a:lnSpc>
              <a:spcAft>
                <a:spcPts val="800"/>
              </a:spcAft>
              <a:buFont typeface="+mj-lt"/>
              <a:buAutoNum type="arabicPeriod" startAt="9"/>
            </a:pP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R.K.Sharma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Arish S., An efficient floating point multiplier design for high speed applications using Karatsuba algorithm and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Urdhva-Tiryagbhyam</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algorithm.</a:t>
            </a:r>
          </a:p>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Renjith R, Benson Biju, Ancy Joy, Vaishavi Ganeshan and Sivasankar R.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Design and Performance Analysis of Various 32-bit Hybrid Adders using Verilog.” | 2022 IEEE International Conference on Signal Processing, Informatics, Communication and Energy Systems (SPICES) | 978-1-6654-4940-3/22/$31.00 ©2022 IEEE | DOI: 10.1109/SPICES52834.2022.9774131 </a:t>
            </a:r>
            <a:endPar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9"/>
            </a:pP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Juthi</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Farhana Sayed1, Bhuiyan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Hasibul</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Hasan, Babul Muntasir, Mehedi Hasan,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Farhadur</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Arifin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Design and Evaluation of a FIR Filter Using Hybrid Adders and Vedic Multipliers”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2021 2nd International Conference on Robotics, Electrical and Signal Processing Techniques (ICREST) | 978-0-7381-3042-2/20/$31.00 ©2021 IEEE | DOI: 10.1109/ICREST51555.2021.9331063</a:t>
            </a:r>
          </a:p>
          <a:p>
            <a:pPr marL="342900" indent="-342900">
              <a:lnSpc>
                <a:spcPct val="107000"/>
              </a:lnSpc>
              <a:spcAft>
                <a:spcPts val="800"/>
              </a:spcAft>
              <a:buFont typeface="+mj-lt"/>
              <a:buAutoNum type="arabicPeriod" startAt="9"/>
            </a:pP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S.Naga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Leela,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Dorsela</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Keerthi Chandrika, Kasireddy Swetha, Dhanush Goud Kalali and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G.Shanthi</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Novel Design of High Speed Multiplier Using Hybrid Adder Technique.”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2024 3rd International Conference for Innovation in Technology (INOCON) | 979-8-3503-8193-1/24/$31.00 ©2024 IEEE | DOI: 10.1109/INOCON60754.2024.10512237</a:t>
            </a: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Veena M B, Pramath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Akkamanchi</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Vighneshkumar</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Uttarakar</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“Low Power High Speed Brent Kung Adder Using SPST” |2022 IEEE 3rd Global Conference for Advancement in Technology (GCAT) | 978-1-6654-6855-8/22/$31.00 ©2022 IEEE | DOI: 10.1109/GCAT55367.2022.9971848</a:t>
            </a:r>
            <a:endPar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Shanmugaraja</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 and Kathikeyan N  “Power Effective Multiply Accumulation Configuration For Low Power Applications Using Modified Parallel Prefix Adders “ |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2023 International Conference on Applied Intelligence and Sustainable Computing (ICAISC) | 979-8-3503-2379-5/23/$31.00 ©2023 IEEE | DOI: 10.1109/ICAISC58445.2023.10200142 </a:t>
            </a:r>
          </a:p>
          <a:p>
            <a:pPr marL="342900" indent="-342900">
              <a:lnSpc>
                <a:spcPct val="107000"/>
              </a:lnSpc>
              <a:spcAft>
                <a:spcPts val="800"/>
              </a:spcAft>
              <a:buFont typeface="+mj-lt"/>
              <a:buAutoNum type="arabicPeriod" startAt="9"/>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 </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Ning Shang , Zhou Wang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Ruikang</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Liu , Yizhou Huang, Yin Zhang , </a:t>
            </a:r>
            <a:r>
              <a:rPr lang="en-IN"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Zhangqing</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He, Meilin Wan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32-Bit Ripple-Ling Hybrid Carry Adder</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IEEE TRANSACTIONS ON CIRCUITS AND SYSTEMS—I: REGULAR PAPERS, VOL. 71, NO. 6, JUNE 2024</a:t>
            </a:r>
            <a:r>
              <a:rPr lang="en-IN"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088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6535-2E06-373E-503E-9A421B014A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691DA9-8591-22E5-873F-D509116BAE37}"/>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842DC29C-2A7C-5451-130F-0FB45D56803E}"/>
              </a:ext>
            </a:extLst>
          </p:cNvPr>
          <p:cNvSpPr txBox="1"/>
          <p:nvPr/>
        </p:nvSpPr>
        <p:spPr>
          <a:xfrm>
            <a:off x="1226634" y="383375"/>
            <a:ext cx="12232887"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REFERNCE VALVES OF ADDERS AND MULTIPLIERS</a:t>
            </a:r>
            <a:endParaRPr lang="en-IN"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49607D8F-721A-8ABB-2023-D6D2186120A2}"/>
              </a:ext>
            </a:extLst>
          </p:cNvPr>
          <p:cNvGraphicFramePr>
            <a:graphicFrameLocks noGrp="1"/>
          </p:cNvGraphicFramePr>
          <p:nvPr>
            <p:extLst>
              <p:ext uri="{D42A27DB-BD31-4B8C-83A1-F6EECF244321}">
                <p14:modId xmlns:p14="http://schemas.microsoft.com/office/powerpoint/2010/main" val="2301981852"/>
              </p:ext>
            </p:extLst>
          </p:nvPr>
        </p:nvGraphicFramePr>
        <p:xfrm>
          <a:off x="356838" y="1260088"/>
          <a:ext cx="13994780" cy="6367414"/>
        </p:xfrm>
        <a:graphic>
          <a:graphicData uri="http://schemas.openxmlformats.org/drawingml/2006/table">
            <a:tbl>
              <a:tblPr firstRow="1" firstCol="1" lastRow="1" bandRow="1">
                <a:tableStyleId>{284E427A-3D55-4303-BF80-6455036E1DE7}</a:tableStyleId>
              </a:tblPr>
              <a:tblGrid>
                <a:gridCol w="1723390">
                  <a:extLst>
                    <a:ext uri="{9D8B030D-6E8A-4147-A177-3AD203B41FA5}">
                      <a16:colId xmlns:a16="http://schemas.microsoft.com/office/drawing/2014/main" val="3273915708"/>
                    </a:ext>
                  </a:extLst>
                </a:gridCol>
                <a:gridCol w="921843">
                  <a:extLst>
                    <a:ext uri="{9D8B030D-6E8A-4147-A177-3AD203B41FA5}">
                      <a16:colId xmlns:a16="http://schemas.microsoft.com/office/drawing/2014/main" val="832027319"/>
                    </a:ext>
                  </a:extLst>
                </a:gridCol>
                <a:gridCol w="878788">
                  <a:extLst>
                    <a:ext uri="{9D8B030D-6E8A-4147-A177-3AD203B41FA5}">
                      <a16:colId xmlns:a16="http://schemas.microsoft.com/office/drawing/2014/main" val="4257685269"/>
                    </a:ext>
                  </a:extLst>
                </a:gridCol>
                <a:gridCol w="847133">
                  <a:extLst>
                    <a:ext uri="{9D8B030D-6E8A-4147-A177-3AD203B41FA5}">
                      <a16:colId xmlns:a16="http://schemas.microsoft.com/office/drawing/2014/main" val="3434624134"/>
                    </a:ext>
                  </a:extLst>
                </a:gridCol>
                <a:gridCol w="878788">
                  <a:extLst>
                    <a:ext uri="{9D8B030D-6E8A-4147-A177-3AD203B41FA5}">
                      <a16:colId xmlns:a16="http://schemas.microsoft.com/office/drawing/2014/main" val="3688996990"/>
                    </a:ext>
                  </a:extLst>
                </a:gridCol>
                <a:gridCol w="1187757">
                  <a:extLst>
                    <a:ext uri="{9D8B030D-6E8A-4147-A177-3AD203B41FA5}">
                      <a16:colId xmlns:a16="http://schemas.microsoft.com/office/drawing/2014/main" val="2942239404"/>
                    </a:ext>
                  </a:extLst>
                </a:gridCol>
                <a:gridCol w="1858809">
                  <a:extLst>
                    <a:ext uri="{9D8B030D-6E8A-4147-A177-3AD203B41FA5}">
                      <a16:colId xmlns:a16="http://schemas.microsoft.com/office/drawing/2014/main" val="3771646722"/>
                    </a:ext>
                  </a:extLst>
                </a:gridCol>
                <a:gridCol w="5698272">
                  <a:extLst>
                    <a:ext uri="{9D8B030D-6E8A-4147-A177-3AD203B41FA5}">
                      <a16:colId xmlns:a16="http://schemas.microsoft.com/office/drawing/2014/main" val="3513078207"/>
                    </a:ext>
                  </a:extLst>
                </a:gridCol>
              </a:tblGrid>
              <a:tr h="443514">
                <a:tc>
                  <a:txBody>
                    <a:bodyPr/>
                    <a:lstStyle/>
                    <a:p>
                      <a:pPr algn="ctr">
                        <a:lnSpc>
                          <a:spcPct val="107000"/>
                        </a:lnSpc>
                        <a:spcAft>
                          <a:spcPts val="800"/>
                        </a:spcAft>
                        <a:buNone/>
                      </a:pPr>
                      <a:r>
                        <a:rPr lang="en-IN" sz="1200" kern="100" dirty="0">
                          <a:effectLst/>
                        </a:rPr>
                        <a:t>Reference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Power</a:t>
                      </a:r>
                    </a:p>
                    <a:p>
                      <a:pPr algn="ctr">
                        <a:lnSpc>
                          <a:spcPct val="107000"/>
                        </a:lnSpc>
                        <a:spcAft>
                          <a:spcPts val="800"/>
                        </a:spcAft>
                        <a:buNone/>
                      </a:pPr>
                      <a:r>
                        <a:rPr lang="en-IN" sz="1200" kern="100" dirty="0">
                          <a:effectLst/>
                        </a:rPr>
                        <a:t>(</a:t>
                      </a:r>
                      <a:r>
                        <a:rPr lang="en-IN" sz="1200" kern="100" dirty="0" err="1">
                          <a:effectLst/>
                        </a:rPr>
                        <a:t>mW</a:t>
                      </a:r>
                      <a:r>
                        <a:rPr lang="en-IN" sz="1200" kern="100" dirty="0">
                          <a:effectLst/>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Slices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LUTs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Delay (ns)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Board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Simulation Tools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Comments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572010485"/>
                  </a:ext>
                </a:extLst>
              </a:tr>
              <a:tr h="366189">
                <a:tc>
                  <a:txBody>
                    <a:bodyPr/>
                    <a:lstStyle/>
                    <a:p>
                      <a:pPr algn="ctr">
                        <a:lnSpc>
                          <a:spcPct val="107000"/>
                        </a:lnSpc>
                        <a:spcAft>
                          <a:spcPts val="800"/>
                        </a:spcAft>
                        <a:buNone/>
                      </a:pPr>
                      <a:r>
                        <a:rPr lang="en-IN" sz="1200" b="0" kern="100">
                          <a:effectLst/>
                        </a:rPr>
                        <a:t>1. Sinthura et al. (ICOEI 2018)</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120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1500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Virtex-7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Booth, Vedic, Wallace Tree analyzed.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23440495"/>
                  </a:ext>
                </a:extLst>
              </a:tr>
              <a:tr h="242079">
                <a:tc>
                  <a:txBody>
                    <a:bodyPr/>
                    <a:lstStyle/>
                    <a:p>
                      <a:pPr algn="ctr">
                        <a:lnSpc>
                          <a:spcPct val="107000"/>
                        </a:lnSpc>
                        <a:spcAft>
                          <a:spcPts val="800"/>
                        </a:spcAft>
                        <a:buNone/>
                      </a:pPr>
                      <a:r>
                        <a:rPr lang="da-DK" sz="1200" b="0" kern="100">
                          <a:effectLst/>
                        </a:rPr>
                        <a:t>2. Yong et al. (2021)</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1480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19.2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Combines Booth encoding with Wallace reduction.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532181590"/>
                  </a:ext>
                </a:extLst>
              </a:tr>
              <a:tr h="242079">
                <a:tc>
                  <a:txBody>
                    <a:bodyPr/>
                    <a:lstStyle/>
                    <a:p>
                      <a:pPr algn="ctr">
                        <a:lnSpc>
                          <a:spcPct val="107000"/>
                        </a:lnSpc>
                        <a:spcAft>
                          <a:spcPts val="800"/>
                        </a:spcAft>
                        <a:buNone/>
                      </a:pPr>
                      <a:r>
                        <a:rPr lang="en-IN" sz="1200" b="0" kern="100">
                          <a:effectLst/>
                        </a:rPr>
                        <a:t>3. Deshpande &amp; Mahajan</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Optimized using Vedic mathematics.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708109457"/>
                  </a:ext>
                </a:extLst>
              </a:tr>
              <a:tr h="366189">
                <a:tc>
                  <a:txBody>
                    <a:bodyPr/>
                    <a:lstStyle/>
                    <a:p>
                      <a:pPr algn="ctr">
                        <a:lnSpc>
                          <a:spcPct val="107000"/>
                        </a:lnSpc>
                        <a:spcAft>
                          <a:spcPts val="800"/>
                        </a:spcAft>
                        <a:buNone/>
                      </a:pPr>
                      <a:r>
                        <a:rPr lang="en-IN" sz="1200" b="0" kern="100">
                          <a:effectLst/>
                        </a:rPr>
                        <a:t>4. Nisha &amp; Valamarthy</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16.8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US" sz="1200" kern="100">
                          <a:effectLst/>
                        </a:rPr>
                        <a:t>Hybrid Vedic and Karatsuba approach.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606192443"/>
                  </a:ext>
                </a:extLst>
              </a:tr>
              <a:tr h="366189">
                <a:tc>
                  <a:txBody>
                    <a:bodyPr/>
                    <a:lstStyle/>
                    <a:p>
                      <a:pPr algn="ctr">
                        <a:lnSpc>
                          <a:spcPct val="107000"/>
                        </a:lnSpc>
                        <a:spcAft>
                          <a:spcPts val="800"/>
                        </a:spcAft>
                        <a:buNone/>
                      </a:pPr>
                      <a:r>
                        <a:rPr lang="en-IN" sz="1200" b="0" kern="100">
                          <a:effectLst/>
                        </a:rPr>
                        <a:t>5. Srinivasan &amp; Prakasam</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N/A</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440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1445</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Not specified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Not specified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Survey on low-power designs.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5891857"/>
                  </a:ext>
                </a:extLst>
              </a:tr>
              <a:tr h="242079">
                <a:tc>
                  <a:txBody>
                    <a:bodyPr/>
                    <a:lstStyle/>
                    <a:p>
                      <a:pPr algn="ctr">
                        <a:lnSpc>
                          <a:spcPct val="107000"/>
                        </a:lnSpc>
                        <a:spcAft>
                          <a:spcPts val="800"/>
                        </a:spcAft>
                        <a:buNone/>
                      </a:pPr>
                      <a:r>
                        <a:rPr lang="da-DK" sz="1200" b="0" kern="100">
                          <a:effectLst/>
                        </a:rPr>
                        <a:t>6. Shah et al. (MCCT'14)</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22.8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FPGA-based Vedic multiplier implementation.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118933902"/>
                  </a:ext>
                </a:extLst>
              </a:tr>
              <a:tr h="366189">
                <a:tc>
                  <a:txBody>
                    <a:bodyPr/>
                    <a:lstStyle/>
                    <a:p>
                      <a:pPr algn="ctr">
                        <a:lnSpc>
                          <a:spcPct val="107000"/>
                        </a:lnSpc>
                        <a:spcAft>
                          <a:spcPts val="800"/>
                        </a:spcAft>
                        <a:buNone/>
                      </a:pPr>
                      <a:r>
                        <a:rPr lang="da-DK" sz="1200" b="0" kern="100">
                          <a:effectLst/>
                        </a:rPr>
                        <a:t>7. Bala Murugesh et al.</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1390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20.5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High-speed Vedic optimization.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786472729"/>
                  </a:ext>
                </a:extLst>
              </a:tr>
              <a:tr h="366189">
                <a:tc>
                  <a:txBody>
                    <a:bodyPr/>
                    <a:lstStyle/>
                    <a:p>
                      <a:pPr algn="ctr">
                        <a:lnSpc>
                          <a:spcPct val="107000"/>
                        </a:lnSpc>
                        <a:spcAft>
                          <a:spcPts val="800"/>
                        </a:spcAft>
                        <a:buNone/>
                      </a:pPr>
                      <a:r>
                        <a:rPr lang="en-IN" sz="1200" b="0" kern="100">
                          <a:effectLst/>
                        </a:rPr>
                        <a:t>9. Shankar et al.</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1460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FPGA-based Karatsuba-Vedic implementation.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618100868"/>
                  </a:ext>
                </a:extLst>
              </a:tr>
              <a:tr h="332503">
                <a:tc>
                  <a:txBody>
                    <a:bodyPr/>
                    <a:lstStyle/>
                    <a:p>
                      <a:pPr algn="ctr">
                        <a:lnSpc>
                          <a:spcPct val="107000"/>
                        </a:lnSpc>
                        <a:spcAft>
                          <a:spcPts val="800"/>
                        </a:spcAft>
                        <a:buNone/>
                      </a:pPr>
                      <a:r>
                        <a:rPr lang="en-IN" sz="1200" b="0" kern="100">
                          <a:effectLst/>
                        </a:rPr>
                        <a:t>10. Sharma &amp; Arish</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395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Quartus,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Combines Karatsuba and Urdhva-Tiryagbhyam algorithms.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422072887"/>
                  </a:ext>
                </a:extLst>
              </a:tr>
              <a:tr h="332503">
                <a:tc>
                  <a:txBody>
                    <a:bodyPr/>
                    <a:lstStyle/>
                    <a:p>
                      <a:pPr algn="ctr">
                        <a:lnSpc>
                          <a:spcPct val="107000"/>
                        </a:lnSpc>
                        <a:spcAft>
                          <a:spcPts val="800"/>
                        </a:spcAft>
                        <a:buNone/>
                      </a:pPr>
                      <a:r>
                        <a:rPr lang="en-IN" sz="1200" b="0" kern="100">
                          <a:effectLst/>
                        </a:rPr>
                        <a:t>11. Renjith R et al. (2022)</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390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1360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Spartan-6</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Designed 32-bit hybrid adders and </a:t>
                      </a:r>
                      <a:r>
                        <a:rPr lang="en-IN" sz="1200" kern="100" dirty="0" err="1">
                          <a:effectLst/>
                        </a:rPr>
                        <a:t>analyzed</a:t>
                      </a:r>
                      <a:r>
                        <a:rPr lang="en-IN" sz="1200" kern="100" dirty="0">
                          <a:effectLst/>
                        </a:rPr>
                        <a:t> performance.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463969656"/>
                  </a:ext>
                </a:extLst>
              </a:tr>
              <a:tr h="575407">
                <a:tc>
                  <a:txBody>
                    <a:bodyPr/>
                    <a:lstStyle/>
                    <a:p>
                      <a:pPr algn="ctr">
                        <a:lnSpc>
                          <a:spcPct val="107000"/>
                        </a:lnSpc>
                        <a:spcAft>
                          <a:spcPts val="800"/>
                        </a:spcAft>
                        <a:buNone/>
                      </a:pPr>
                      <a:r>
                        <a:rPr lang="en-IN" sz="1200" b="0" kern="100">
                          <a:effectLst/>
                        </a:rPr>
                        <a:t>12. Juthi Farhana Sayed et al.</a:t>
                      </a:r>
                    </a:p>
                    <a:p>
                      <a:pPr algn="ctr">
                        <a:lnSpc>
                          <a:spcPct val="107000"/>
                        </a:lnSpc>
                        <a:spcAft>
                          <a:spcPts val="800"/>
                        </a:spcAft>
                        <a:buNone/>
                      </a:pPr>
                      <a:r>
                        <a:rPr lang="en-IN" sz="1200" b="0" kern="100">
                          <a:effectLst/>
                        </a:rPr>
                        <a:t>(2021)</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Spartan-3E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FIR filter designed using hybrid adders and Vedic multipliers.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817601031"/>
                  </a:ext>
                </a:extLst>
              </a:tr>
              <a:tr h="366189">
                <a:tc>
                  <a:txBody>
                    <a:bodyPr/>
                    <a:lstStyle/>
                    <a:p>
                      <a:pPr algn="ctr">
                        <a:lnSpc>
                          <a:spcPct val="107000"/>
                        </a:lnSpc>
                        <a:spcAft>
                          <a:spcPts val="800"/>
                        </a:spcAft>
                        <a:buNone/>
                      </a:pPr>
                      <a:r>
                        <a:rPr lang="en-IN" sz="1200" b="0" kern="100">
                          <a:effectLst/>
                        </a:rPr>
                        <a:t>13. S. Naga Leela et al. (2024)</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420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16.9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Virtex-7</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Vivado</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High-speed multiplier using hybrid adder techniques.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1575947090"/>
                  </a:ext>
                </a:extLst>
              </a:tr>
              <a:tr h="366189">
                <a:tc>
                  <a:txBody>
                    <a:bodyPr/>
                    <a:lstStyle/>
                    <a:p>
                      <a:pPr algn="ctr">
                        <a:lnSpc>
                          <a:spcPct val="107000"/>
                        </a:lnSpc>
                        <a:spcAft>
                          <a:spcPts val="800"/>
                        </a:spcAft>
                        <a:buNone/>
                      </a:pPr>
                      <a:r>
                        <a:rPr lang="en-IN" sz="1200" b="0" kern="100">
                          <a:effectLst/>
                        </a:rPr>
                        <a:t>14. Veena M B et al. (2022)</a:t>
                      </a:r>
                      <a:endParaRPr lang="en-IN"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92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385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1350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17.8</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Virtex-6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Xilinx ISE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dirty="0">
                          <a:effectLst/>
                        </a:rPr>
                        <a:t>Brent Kung adder with SPST for low power and high speed.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186608796"/>
                  </a:ext>
                </a:extLst>
              </a:tr>
              <a:tr h="815840">
                <a:tc>
                  <a:txBody>
                    <a:bodyPr/>
                    <a:lstStyle/>
                    <a:p>
                      <a:pPr algn="ctr">
                        <a:lnSpc>
                          <a:spcPct val="107000"/>
                        </a:lnSpc>
                        <a:spcAft>
                          <a:spcPts val="800"/>
                        </a:spcAft>
                        <a:buNone/>
                      </a:pPr>
                      <a:r>
                        <a:rPr lang="en-IN" sz="1200" b="0" kern="100" dirty="0">
                          <a:effectLst/>
                        </a:rPr>
                        <a:t>15. Shanmugaraja T &amp; Kathikeyan N</a:t>
                      </a:r>
                    </a:p>
                    <a:p>
                      <a:pPr algn="ctr">
                        <a:lnSpc>
                          <a:spcPct val="107000"/>
                        </a:lnSpc>
                        <a:spcAft>
                          <a:spcPts val="800"/>
                        </a:spcAft>
                        <a:buNone/>
                      </a:pPr>
                      <a:r>
                        <a:rPr lang="en-IN" sz="1200" b="0" kern="100" dirty="0">
                          <a:effectLst/>
                        </a:rPr>
                        <a:t>(2023)</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105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410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1400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18.5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Spartan-6</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Quartus, ModelSim</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kern="100">
                          <a:effectLst/>
                        </a:rPr>
                        <a:t>Multiply-accumulate configuration using parallel prefix</a:t>
                      </a:r>
                    </a:p>
                    <a:p>
                      <a:pPr algn="ctr">
                        <a:lnSpc>
                          <a:spcPct val="107000"/>
                        </a:lnSpc>
                        <a:spcAft>
                          <a:spcPts val="800"/>
                        </a:spcAft>
                        <a:buNone/>
                      </a:pPr>
                      <a:r>
                        <a:rPr lang="en-IN" sz="1200" kern="100">
                          <a:effectLst/>
                        </a:rPr>
                        <a:t>adders.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363099991"/>
                  </a:ext>
                </a:extLst>
              </a:tr>
              <a:tr h="366189">
                <a:tc>
                  <a:txBody>
                    <a:bodyPr/>
                    <a:lstStyle/>
                    <a:p>
                      <a:pPr algn="ctr">
                        <a:lnSpc>
                          <a:spcPct val="107000"/>
                        </a:lnSpc>
                        <a:spcAft>
                          <a:spcPts val="800"/>
                        </a:spcAft>
                        <a:buNone/>
                      </a:pPr>
                      <a:r>
                        <a:rPr lang="en-IN" sz="1200" b="0" kern="100" dirty="0">
                          <a:effectLst/>
                        </a:rPr>
                        <a:t>16. Ning Shang et al. (2024)</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98</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395</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1370</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17.6</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Virtex-6</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Cadence Virtuoso</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tc>
                  <a:txBody>
                    <a:bodyPr/>
                    <a:lstStyle/>
                    <a:p>
                      <a:pPr algn="ctr">
                        <a:lnSpc>
                          <a:spcPct val="107000"/>
                        </a:lnSpc>
                        <a:spcAft>
                          <a:spcPts val="800"/>
                        </a:spcAft>
                        <a:buNone/>
                      </a:pPr>
                      <a:r>
                        <a:rPr lang="en-IN" sz="1200" b="0" kern="100" dirty="0">
                          <a:effectLst/>
                        </a:rPr>
                        <a:t>Hybrid carry adders for efficient ripple-based designs.</a:t>
                      </a:r>
                      <a:endParaRPr lang="en-IN"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330" marR="44330" marT="0" marB="0" anchor="ctr"/>
                </a:tc>
                <a:extLst>
                  <a:ext uri="{0D108BD9-81ED-4DB2-BD59-A6C34878D82A}">
                    <a16:rowId xmlns:a16="http://schemas.microsoft.com/office/drawing/2014/main" val="2926558436"/>
                  </a:ext>
                </a:extLst>
              </a:tr>
            </a:tbl>
          </a:graphicData>
        </a:graphic>
      </p:graphicFrame>
    </p:spTree>
    <p:extLst>
      <p:ext uri="{BB962C8B-B14F-4D97-AF65-F5344CB8AC3E}">
        <p14:creationId xmlns:p14="http://schemas.microsoft.com/office/powerpoint/2010/main" val="232937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24F9-FFBA-1880-41BF-825872827AD7}"/>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A29694C0-95F0-BCD6-E017-09165C4DC12B}"/>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EDF8F0BC-454C-72FF-CD95-6F49C4E6A15F}"/>
              </a:ext>
            </a:extLst>
          </p:cNvPr>
          <p:cNvPicPr>
            <a:picLocks noChangeAspect="1"/>
          </p:cNvPicPr>
          <p:nvPr/>
        </p:nvPicPr>
        <p:blipFill>
          <a:blip r:embed="rId3"/>
          <a:stretch>
            <a:fillRect/>
          </a:stretch>
        </p:blipFill>
        <p:spPr>
          <a:xfrm>
            <a:off x="2" y="0"/>
            <a:ext cx="14630398" cy="8229599"/>
          </a:xfrm>
          <a:prstGeom prst="rect">
            <a:avLst/>
          </a:prstGeom>
        </p:spPr>
      </p:pic>
      <p:sp>
        <p:nvSpPr>
          <p:cNvPr id="12" name="TextBox 11">
            <a:extLst>
              <a:ext uri="{FF2B5EF4-FFF2-40B4-BE49-F238E27FC236}">
                <a16:creationId xmlns:a16="http://schemas.microsoft.com/office/drawing/2014/main" id="{F170D3C6-D078-8F92-8FAD-38D5F0F778E4}"/>
              </a:ext>
            </a:extLst>
          </p:cNvPr>
          <p:cNvSpPr txBox="1"/>
          <p:nvPr/>
        </p:nvSpPr>
        <p:spPr>
          <a:xfrm>
            <a:off x="2046072" y="-1"/>
            <a:ext cx="11273883" cy="784830"/>
          </a:xfrm>
          <a:prstGeom prst="rect">
            <a:avLst/>
          </a:prstGeom>
          <a:noFill/>
        </p:spPr>
        <p:txBody>
          <a:bodyPr wrap="square" rtlCol="0">
            <a:spAutoFit/>
          </a:bodyPr>
          <a:lstStyle/>
          <a:p>
            <a:pPr algn="ctr"/>
            <a:r>
              <a:rPr lang="en-US" sz="4500" dirty="0">
                <a:solidFill>
                  <a:schemeClr val="bg1"/>
                </a:solidFill>
                <a:latin typeface="Times New Roman" panose="02020603050405020304" pitchFamily="18" charset="0"/>
                <a:cs typeface="Times New Roman" panose="02020603050405020304" pitchFamily="18" charset="0"/>
              </a:rPr>
              <a:t>References</a:t>
            </a:r>
            <a:endParaRPr lang="en-IN" sz="45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6DE445-9DFC-EA86-D213-54174FF49DFA}"/>
              </a:ext>
            </a:extLst>
          </p:cNvPr>
          <p:cNvSpPr txBox="1"/>
          <p:nvPr/>
        </p:nvSpPr>
        <p:spPr>
          <a:xfrm>
            <a:off x="81302" y="903984"/>
            <a:ext cx="13716000" cy="6687728"/>
          </a:xfrm>
          <a:prstGeom prst="rect">
            <a:avLst/>
          </a:prstGeom>
          <a:noFill/>
        </p:spPr>
        <p:txBody>
          <a:bodyPr wrap="square" rtlCol="0">
            <a:spAutoFit/>
          </a:bodyPr>
          <a:lstStyle/>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Thamizharasan, S., &amp; Kasthuri, R. (2023). FPGA Implementation of High Performance Digital FIR Filter Design using a Hybrid Adder and Multiplier. International Journal of Electronics, 110(5), 587–600.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https://doi.org/10.1080/00207217.2023.2171234</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Kumar, S., &amp; Singh, M. (2022). Design of FIR Filter for Efficient FPGA Implementation. Journal of Electronic Engineering &amp; Technology, 17(3), 392–400.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https://doi.org/10.5370/JEET.2022.17.3.392</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Patel, V., &amp; Patel, S. (2023). Design of High-Speed RCA Based 2-D Bypassing Multiplier for FIR Filter. Materials Today: Proceedings, 45, 3456–3460.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https://doi.org/10.1016/j.matpr.2021.01.123</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Singh, R., &amp; Kumar, P. (2022). Design and Implementation of FIR Filter Using Vedic Multiplier and Parallel Prefix Adder on FPGA. Proceedings of the International Conference on Communication and Electronics Systems, 123–127.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https://doi.org/10.1109/ICCES49357.2022.00034</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Gupta, A., &amp; Sharma, R. (2023). FPGA Implementation of High Performance Digital FIR Filter Design using a Hybrid Adder and Multiplier. Journal of Signal Processing Systems, 95(4), 421–430.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https://doi.org/10.1007/s11265-023-01634-0</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Patel, H., &amp; Patel, N. (2022). Implementation and Design of FIR Filters using Verilog HDL and FPGA. International Journal of Engineering Research &amp; Technology, 11(5), 123–128.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https://doi.org/10.17577/IJERTV11IS050123</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Verma, A., &amp; Yadav, S. (2022). Design of Efficient Binary Multiplier Architecture Using Hybrid Compressor. Scientific Reports, 12(1), 12345.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https://doi.org/10.1038/s41598-022-12345-6</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Kaur, G., &amp; Singh, M. (2022). FPGA Implementation of High Performance Digital FIR Filter Design using a Hybrid Adder and Multiplier. Journal of Electrical Engineering &amp; Technology, 17(6), 2345–2350.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https://doi.org/10.5370/JEET.2022.17.6.2345</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Sharma, S., &amp; Gupta, A. (2023). Design of High-Speed RCA Based 2-D Bypassing Multiplier for FIR Filter. Materials Today: Proceedings, 45, 3456–3460.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https://doi.org/10.1016/j.matpr.2021.01.123</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7"/>
            </a:pP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Verma, P., &amp; Yadav, R. (2023). Design and Implementation of FIR Filter Using Vedic Multiplier and Parallel Prefix Adder on FPGA. Proceedings of the International Conference on Communication and Electronics Systems, 123–127. </a:t>
            </a:r>
            <a:r>
              <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https://doi.org/10.1109/ICCES49357.2023.00034</a:t>
            </a:r>
            <a:endParaRPr lang="en-IN"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mj-lt"/>
              <a:buAutoNum type="arabicPeriod" startAt="17"/>
            </a:pPr>
            <a:endParaRPr lang="en-IN" sz="195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45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71CD1-56C3-73AF-F52B-DBD598FC3E03}"/>
            </a:ext>
          </a:extLst>
        </p:cNvPr>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7FC91040-7399-6B5F-A7DE-67BC94E3E8CD}"/>
              </a:ext>
            </a:extLst>
          </p:cNvPr>
          <p:cNvPicPr>
            <a:picLocks noChangeAspect="1"/>
          </p:cNvPicPr>
          <p:nvPr/>
        </p:nvPicPr>
        <p:blipFill>
          <a:blip r:embed="rId3"/>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D4419B89-6B76-CA6E-5F53-9C5798F79313}"/>
              </a:ext>
            </a:extLst>
          </p:cNvPr>
          <p:cNvPicPr>
            <a:picLocks noChangeAspect="1"/>
          </p:cNvPicPr>
          <p:nvPr/>
        </p:nvPicPr>
        <p:blipFill>
          <a:blip r:embed="rId4"/>
          <a:stretch>
            <a:fillRect/>
          </a:stretch>
        </p:blipFill>
        <p:spPr>
          <a:xfrm>
            <a:off x="2" y="1"/>
            <a:ext cx="14630398" cy="8229599"/>
          </a:xfrm>
          <a:prstGeom prst="rect">
            <a:avLst/>
          </a:prstGeom>
        </p:spPr>
      </p:pic>
      <p:pic>
        <p:nvPicPr>
          <p:cNvPr id="7" name="Picture 6">
            <a:extLst>
              <a:ext uri="{FF2B5EF4-FFF2-40B4-BE49-F238E27FC236}">
                <a16:creationId xmlns:a16="http://schemas.microsoft.com/office/drawing/2014/main" id="{3922EFDD-A6E4-33A6-446E-3F36EC1345E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0" y="2642"/>
            <a:ext cx="14630400" cy="8224315"/>
          </a:xfrm>
          <a:prstGeom prst="rect">
            <a:avLst/>
          </a:prstGeom>
        </p:spPr>
      </p:pic>
    </p:spTree>
    <p:extLst>
      <p:ext uri="{BB962C8B-B14F-4D97-AF65-F5344CB8AC3E}">
        <p14:creationId xmlns:p14="http://schemas.microsoft.com/office/powerpoint/2010/main" val="121853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B76C-ED4D-D9D1-598A-BCB26A7ECA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130767-E993-926F-6B32-2FB367E82326}"/>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B3DB820F-0B0F-5006-40C9-EC0A6399A29F}"/>
              </a:ext>
            </a:extLst>
          </p:cNvPr>
          <p:cNvSpPr txBox="1"/>
          <p:nvPr/>
        </p:nvSpPr>
        <p:spPr>
          <a:xfrm>
            <a:off x="1053790" y="90987"/>
            <a:ext cx="12232887"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REFERNCE VALVES OF FIR FILTERS</a:t>
            </a:r>
            <a:endParaRPr lang="en-IN"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EC2EA4F-90F5-6C4C-D4CE-5EFC7A4E0924}"/>
              </a:ext>
            </a:extLst>
          </p:cNvPr>
          <p:cNvGraphicFramePr>
            <a:graphicFrameLocks noGrp="1"/>
          </p:cNvGraphicFramePr>
          <p:nvPr>
            <p:extLst>
              <p:ext uri="{D42A27DB-BD31-4B8C-83A1-F6EECF244321}">
                <p14:modId xmlns:p14="http://schemas.microsoft.com/office/powerpoint/2010/main" val="3064138400"/>
              </p:ext>
            </p:extLst>
          </p:nvPr>
        </p:nvGraphicFramePr>
        <p:xfrm>
          <a:off x="646769" y="858644"/>
          <a:ext cx="13392613" cy="6981313"/>
        </p:xfrm>
        <a:graphic>
          <a:graphicData uri="http://schemas.openxmlformats.org/drawingml/2006/table">
            <a:tbl>
              <a:tblPr firstRow="1" firstCol="1" lastRow="1" bandRow="1">
                <a:tableStyleId>{284E427A-3D55-4303-BF80-6455036E1DE7}</a:tableStyleId>
              </a:tblPr>
              <a:tblGrid>
                <a:gridCol w="448350">
                  <a:extLst>
                    <a:ext uri="{9D8B030D-6E8A-4147-A177-3AD203B41FA5}">
                      <a16:colId xmlns:a16="http://schemas.microsoft.com/office/drawing/2014/main" val="2505777383"/>
                    </a:ext>
                  </a:extLst>
                </a:gridCol>
                <a:gridCol w="1612052">
                  <a:extLst>
                    <a:ext uri="{9D8B030D-6E8A-4147-A177-3AD203B41FA5}">
                      <a16:colId xmlns:a16="http://schemas.microsoft.com/office/drawing/2014/main" val="3497384755"/>
                    </a:ext>
                  </a:extLst>
                </a:gridCol>
                <a:gridCol w="1030201">
                  <a:extLst>
                    <a:ext uri="{9D8B030D-6E8A-4147-A177-3AD203B41FA5}">
                      <a16:colId xmlns:a16="http://schemas.microsoft.com/office/drawing/2014/main" val="3649354700"/>
                    </a:ext>
                  </a:extLst>
                </a:gridCol>
                <a:gridCol w="1030201">
                  <a:extLst>
                    <a:ext uri="{9D8B030D-6E8A-4147-A177-3AD203B41FA5}">
                      <a16:colId xmlns:a16="http://schemas.microsoft.com/office/drawing/2014/main" val="3163548007"/>
                    </a:ext>
                  </a:extLst>
                </a:gridCol>
                <a:gridCol w="1030201">
                  <a:extLst>
                    <a:ext uri="{9D8B030D-6E8A-4147-A177-3AD203B41FA5}">
                      <a16:colId xmlns:a16="http://schemas.microsoft.com/office/drawing/2014/main" val="2851388370"/>
                    </a:ext>
                  </a:extLst>
                </a:gridCol>
                <a:gridCol w="1030201">
                  <a:extLst>
                    <a:ext uri="{9D8B030D-6E8A-4147-A177-3AD203B41FA5}">
                      <a16:colId xmlns:a16="http://schemas.microsoft.com/office/drawing/2014/main" val="3983507973"/>
                    </a:ext>
                  </a:extLst>
                </a:gridCol>
                <a:gridCol w="1030201">
                  <a:extLst>
                    <a:ext uri="{9D8B030D-6E8A-4147-A177-3AD203B41FA5}">
                      <a16:colId xmlns:a16="http://schemas.microsoft.com/office/drawing/2014/main" val="1913555410"/>
                    </a:ext>
                  </a:extLst>
                </a:gridCol>
                <a:gridCol w="1030201">
                  <a:extLst>
                    <a:ext uri="{9D8B030D-6E8A-4147-A177-3AD203B41FA5}">
                      <a16:colId xmlns:a16="http://schemas.microsoft.com/office/drawing/2014/main" val="1832967655"/>
                    </a:ext>
                  </a:extLst>
                </a:gridCol>
                <a:gridCol w="1030201">
                  <a:extLst>
                    <a:ext uri="{9D8B030D-6E8A-4147-A177-3AD203B41FA5}">
                      <a16:colId xmlns:a16="http://schemas.microsoft.com/office/drawing/2014/main" val="3540435099"/>
                    </a:ext>
                  </a:extLst>
                </a:gridCol>
                <a:gridCol w="1030201">
                  <a:extLst>
                    <a:ext uri="{9D8B030D-6E8A-4147-A177-3AD203B41FA5}">
                      <a16:colId xmlns:a16="http://schemas.microsoft.com/office/drawing/2014/main" val="2747330665"/>
                    </a:ext>
                  </a:extLst>
                </a:gridCol>
                <a:gridCol w="1030201">
                  <a:extLst>
                    <a:ext uri="{9D8B030D-6E8A-4147-A177-3AD203B41FA5}">
                      <a16:colId xmlns:a16="http://schemas.microsoft.com/office/drawing/2014/main" val="4109313784"/>
                    </a:ext>
                  </a:extLst>
                </a:gridCol>
                <a:gridCol w="1030201">
                  <a:extLst>
                    <a:ext uri="{9D8B030D-6E8A-4147-A177-3AD203B41FA5}">
                      <a16:colId xmlns:a16="http://schemas.microsoft.com/office/drawing/2014/main" val="3946954907"/>
                    </a:ext>
                  </a:extLst>
                </a:gridCol>
                <a:gridCol w="1030201">
                  <a:extLst>
                    <a:ext uri="{9D8B030D-6E8A-4147-A177-3AD203B41FA5}">
                      <a16:colId xmlns:a16="http://schemas.microsoft.com/office/drawing/2014/main" val="288787835"/>
                    </a:ext>
                  </a:extLst>
                </a:gridCol>
              </a:tblGrid>
              <a:tr h="417841">
                <a:tc>
                  <a:txBody>
                    <a:bodyPr/>
                    <a:lstStyle/>
                    <a:p>
                      <a:pPr algn="ctr">
                        <a:lnSpc>
                          <a:spcPct val="107000"/>
                        </a:lnSpc>
                        <a:spcAft>
                          <a:spcPts val="800"/>
                        </a:spcAft>
                        <a:buNone/>
                      </a:pPr>
                      <a:r>
                        <a:rPr lang="en-IN" sz="1350" kern="100">
                          <a:effectLst/>
                        </a:rPr>
                        <a:t>Ref No.</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Paper Title</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Filter Type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Taps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Coeff. Bit Width</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Input / Output Width</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Adder Type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Multiplier Type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Delay Elements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Power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Speed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Tools Used</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FPGA Board</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4200238148"/>
                  </a:ext>
                </a:extLst>
              </a:tr>
              <a:tr h="631488">
                <a:tc>
                  <a:txBody>
                    <a:bodyPr/>
                    <a:lstStyle/>
                    <a:p>
                      <a:pPr algn="ctr">
                        <a:lnSpc>
                          <a:spcPct val="107000"/>
                        </a:lnSpc>
                        <a:spcAft>
                          <a:spcPts val="800"/>
                        </a:spcAft>
                        <a:buNone/>
                      </a:pPr>
                      <a:r>
                        <a:rPr lang="en-IN" sz="1350" kern="100" dirty="0">
                          <a:effectLst/>
                        </a:rPr>
                        <a:t>[17]</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Design of FIR Filter using Hybrid Adders &amp; Vedic Multipliers</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Low-Pass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8</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 / 32-bit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Hybrid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Vedic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Flip-Flops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0.2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2.5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Xilinx Vivado</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Artix-7</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2849958164"/>
                  </a:ext>
                </a:extLst>
              </a:tr>
              <a:tr h="809263">
                <a:tc>
                  <a:txBody>
                    <a:bodyPr/>
                    <a:lstStyle/>
                    <a:p>
                      <a:pPr algn="ctr">
                        <a:lnSpc>
                          <a:spcPct val="107000"/>
                        </a:lnSpc>
                        <a:spcAft>
                          <a:spcPts val="800"/>
                        </a:spcAft>
                        <a:buNone/>
                      </a:pPr>
                      <a:r>
                        <a:rPr lang="en-IN" sz="1350" kern="100" dirty="0">
                          <a:effectLst/>
                        </a:rPr>
                        <a:t>[18]</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Implementation of Digital FIR Filter Using Optimized Hybrid Arithmetic Unit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Band-Pass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18-bit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16-bit / 32-bit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Carry Lookahead</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Booth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D-FF</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0.45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3.2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Quartus Prime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Cyclone V</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648199156"/>
                  </a:ext>
                </a:extLst>
              </a:tr>
              <a:tr h="641548">
                <a:tc>
                  <a:txBody>
                    <a:bodyPr/>
                    <a:lstStyle/>
                    <a:p>
                      <a:pPr algn="ctr">
                        <a:lnSpc>
                          <a:spcPct val="107000"/>
                        </a:lnSpc>
                        <a:spcAft>
                          <a:spcPts val="800"/>
                        </a:spcAft>
                        <a:buNone/>
                      </a:pPr>
                      <a:r>
                        <a:rPr lang="en-IN" sz="1350" kern="100" dirty="0">
                          <a:effectLst/>
                        </a:rPr>
                        <a:t>[19]</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FPGA-Based FIR Filter with Approximate Adders &amp; Multipliers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High-Pass</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10</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12-bit / 24-bit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Approximate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Hybrid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Shift Registers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1.1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4.1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MATLAB &amp; Vivado</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Zynq-7000</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3435500330"/>
                  </a:ext>
                </a:extLst>
              </a:tr>
              <a:tr h="473832">
                <a:tc>
                  <a:txBody>
                    <a:bodyPr/>
                    <a:lstStyle/>
                    <a:p>
                      <a:pPr algn="ctr">
                        <a:lnSpc>
                          <a:spcPct val="107000"/>
                        </a:lnSpc>
                        <a:spcAft>
                          <a:spcPts val="800"/>
                        </a:spcAft>
                        <a:buNone/>
                      </a:pPr>
                      <a:r>
                        <a:rPr lang="en-IN" sz="1350" kern="100" dirty="0">
                          <a:effectLst/>
                        </a:rPr>
                        <a:t>[20]</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Systolic FIR Filter using Parallel Prefix Adders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Low-Pass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12</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 / 32-bit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Brent-Kung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Booth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Latches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0.78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2.9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Cadence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Spartan-6</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200074197"/>
                  </a:ext>
                </a:extLst>
              </a:tr>
              <a:tr h="557690">
                <a:tc>
                  <a:txBody>
                    <a:bodyPr/>
                    <a:lstStyle/>
                    <a:p>
                      <a:pPr algn="ctr">
                        <a:lnSpc>
                          <a:spcPct val="107000"/>
                        </a:lnSpc>
                        <a:spcAft>
                          <a:spcPts val="800"/>
                        </a:spcAft>
                        <a:buNone/>
                      </a:pPr>
                      <a:r>
                        <a:rPr lang="en-IN" sz="1350" kern="100" dirty="0">
                          <a:effectLst/>
                        </a:rPr>
                        <a:t>[21]</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Optimized Hybrid FIR Filter for Biomedical Applications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Low-Pass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16-bit / 32-bit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Hybrid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Carry Save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D-FF</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0.3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2.6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Xilinx ISE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Kintex-7</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710385503"/>
                  </a:ext>
                </a:extLst>
              </a:tr>
              <a:tr h="557690">
                <a:tc>
                  <a:txBody>
                    <a:bodyPr/>
                    <a:lstStyle/>
                    <a:p>
                      <a:pPr algn="ctr">
                        <a:lnSpc>
                          <a:spcPct val="107000"/>
                        </a:lnSpc>
                        <a:spcAft>
                          <a:spcPts val="800"/>
                        </a:spcAft>
                        <a:buNone/>
                      </a:pPr>
                      <a:r>
                        <a:rPr lang="en-IN" sz="1350" kern="100" dirty="0">
                          <a:effectLst/>
                        </a:rPr>
                        <a:t>[22]</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Low Power FIR Filter Design using Kogge-Stone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Band-Pass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14</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18-bit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dirty="0">
                          <a:effectLst/>
                        </a:rPr>
                        <a:t>16-bit / 32-bit</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Kogge-Stone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Wallace Tree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Shift Registers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0.5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3.0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Synopsys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Virtex-5</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721441896"/>
                  </a:ext>
                </a:extLst>
              </a:tr>
              <a:tr h="473832">
                <a:tc>
                  <a:txBody>
                    <a:bodyPr/>
                    <a:lstStyle/>
                    <a:p>
                      <a:pPr algn="ctr">
                        <a:lnSpc>
                          <a:spcPct val="107000"/>
                        </a:lnSpc>
                        <a:spcAft>
                          <a:spcPts val="800"/>
                        </a:spcAft>
                        <a:buNone/>
                      </a:pPr>
                      <a:r>
                        <a:rPr lang="en-IN" sz="1350" kern="100" dirty="0">
                          <a:effectLst/>
                        </a:rPr>
                        <a:t>[23]</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High-Speed FIR Filter Implementation on FPGA</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High-Pass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8</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 / 32-bit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Brent-Kung &amp; Carry Lookahead</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Dadda Multiplier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Flip-Flops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0.4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2.7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MATLAB &amp; ModelSim</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ZCU102</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241033549"/>
                  </a:ext>
                </a:extLst>
              </a:tr>
              <a:tr h="631488">
                <a:tc>
                  <a:txBody>
                    <a:bodyPr/>
                    <a:lstStyle/>
                    <a:p>
                      <a:pPr algn="ctr">
                        <a:lnSpc>
                          <a:spcPct val="107000"/>
                        </a:lnSpc>
                        <a:spcAft>
                          <a:spcPts val="800"/>
                        </a:spcAft>
                        <a:buNone/>
                      </a:pPr>
                      <a:r>
                        <a:rPr lang="en-IN" sz="1350" kern="100" dirty="0">
                          <a:effectLst/>
                        </a:rPr>
                        <a:t>[24]</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Adaptive FIR Filter Design using Hybrid Adders &amp; Multipliers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Low-Pass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10</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12-bit / 24-bit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Approximate Adder</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Booth Recoding</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Latches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0.6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3.5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Xilinx Vivado</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Spartan-7</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205169780"/>
                  </a:ext>
                </a:extLst>
              </a:tr>
              <a:tr h="631488">
                <a:tc>
                  <a:txBody>
                    <a:bodyPr/>
                    <a:lstStyle/>
                    <a:p>
                      <a:pPr algn="ctr">
                        <a:lnSpc>
                          <a:spcPct val="107000"/>
                        </a:lnSpc>
                        <a:spcAft>
                          <a:spcPts val="800"/>
                        </a:spcAft>
                        <a:buNone/>
                      </a:pPr>
                      <a:r>
                        <a:rPr lang="en-IN" sz="1350" kern="100" dirty="0">
                          <a:effectLst/>
                        </a:rPr>
                        <a:t>[25]</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Comparative Study of Hybrid FIR Filters with Different Adders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Band-Pass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12</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18-bit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16-bit / 32-bit</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Carry Lookahead</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Radix-4 Booth</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Shift Registers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0.38 mW</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2.8 ns</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Quartus Prime</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kern="100">
                          <a:effectLst/>
                        </a:rPr>
                        <a:t>Arria-10</a:t>
                      </a:r>
                      <a:endParaRPr lang="en-IN" sz="1350" kern="10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901804446"/>
                  </a:ext>
                </a:extLst>
              </a:tr>
              <a:tr h="641548">
                <a:tc>
                  <a:txBody>
                    <a:bodyPr/>
                    <a:lstStyle/>
                    <a:p>
                      <a:pPr algn="ctr">
                        <a:lnSpc>
                          <a:spcPct val="107000"/>
                        </a:lnSpc>
                        <a:spcAft>
                          <a:spcPts val="800"/>
                        </a:spcAft>
                        <a:buNone/>
                      </a:pPr>
                      <a:r>
                        <a:rPr lang="en-IN" sz="1350" kern="100" dirty="0">
                          <a:effectLst/>
                        </a:rPr>
                        <a:t>[26]</a:t>
                      </a:r>
                      <a:endParaRPr lang="en-IN" sz="13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Design and FPGA Implementation of Low-Power FIR Filter</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Low-Pass</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16</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16-bit</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16-bit / 32-bit</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Ling Adder</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Vedic Multiplier</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Flip-Flops</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0.22 </a:t>
                      </a:r>
                      <a:r>
                        <a:rPr lang="en-IN" sz="1350" b="0" kern="100" dirty="0" err="1">
                          <a:effectLst/>
                        </a:rPr>
                        <a:t>mW</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2.4 ns</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Xilinx Vivado</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tc>
                  <a:txBody>
                    <a:bodyPr/>
                    <a:lstStyle/>
                    <a:p>
                      <a:pPr algn="ctr">
                        <a:lnSpc>
                          <a:spcPct val="107000"/>
                        </a:lnSpc>
                        <a:spcAft>
                          <a:spcPts val="800"/>
                        </a:spcAft>
                        <a:buNone/>
                      </a:pPr>
                      <a:r>
                        <a:rPr lang="en-IN" sz="1350" b="0" kern="100" dirty="0">
                          <a:effectLst/>
                        </a:rPr>
                        <a:t>Zynq </a:t>
                      </a:r>
                      <a:r>
                        <a:rPr lang="en-IN" sz="1350" b="0" kern="100" dirty="0" err="1">
                          <a:effectLst/>
                        </a:rPr>
                        <a:t>Ultrascale</a:t>
                      </a:r>
                      <a:r>
                        <a:rPr lang="en-IN" sz="1350" b="0" kern="100" dirty="0">
                          <a:effectLst/>
                        </a:rPr>
                        <a:t>+</a:t>
                      </a:r>
                      <a:endParaRPr lang="en-IN" sz="13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341" marR="12341" marT="0" marB="0" anchor="ctr"/>
                </a:tc>
                <a:extLst>
                  <a:ext uri="{0D108BD9-81ED-4DB2-BD59-A6C34878D82A}">
                    <a16:rowId xmlns:a16="http://schemas.microsoft.com/office/drawing/2014/main" val="1803347159"/>
                  </a:ext>
                </a:extLst>
              </a:tr>
            </a:tbl>
          </a:graphicData>
        </a:graphic>
      </p:graphicFrame>
    </p:spTree>
    <p:extLst>
      <p:ext uri="{BB962C8B-B14F-4D97-AF65-F5344CB8AC3E}">
        <p14:creationId xmlns:p14="http://schemas.microsoft.com/office/powerpoint/2010/main" val="392312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EF0903-68C0-F105-0671-45010B89EB14}"/>
              </a:ext>
            </a:extLst>
          </p:cNvPr>
          <p:cNvPicPr>
            <a:picLocks noChangeAspect="1"/>
          </p:cNvPicPr>
          <p:nvPr/>
        </p:nvPicPr>
        <p:blipFill>
          <a:blip r:embed="rId3"/>
          <a:stretch>
            <a:fillRect/>
          </a:stretch>
        </p:blipFill>
        <p:spPr>
          <a:xfrm>
            <a:off x="1" y="0"/>
            <a:ext cx="14630399" cy="8229599"/>
          </a:xfrm>
          <a:prstGeom prst="rect">
            <a:avLst/>
          </a:prstGeom>
        </p:spPr>
      </p:pic>
      <p:sp>
        <p:nvSpPr>
          <p:cNvPr id="6" name="Text 1"/>
          <p:cNvSpPr/>
          <p:nvPr/>
        </p:nvSpPr>
        <p:spPr>
          <a:xfrm>
            <a:off x="4594423" y="611148"/>
            <a:ext cx="4457938" cy="540068"/>
          </a:xfrm>
          <a:prstGeom prst="rect">
            <a:avLst/>
          </a:prstGeom>
          <a:noFill/>
          <a:ln/>
        </p:spPr>
        <p:txBody>
          <a:bodyPr wrap="none" rtlCol="0" anchor="t"/>
          <a:lstStyle/>
          <a:p>
            <a:pPr marL="0" indent="0">
              <a:lnSpc>
                <a:spcPts val="4253"/>
              </a:lnSpc>
              <a:buNone/>
            </a:pPr>
            <a:r>
              <a:rPr lang="en-US" sz="4500" dirty="0">
                <a:solidFill>
                  <a:schemeClr val="bg1">
                    <a:lumMod val="95000"/>
                  </a:schemeClr>
                </a:solidFill>
                <a:latin typeface="Times New Roman" panose="02020603050405020304" pitchFamily="18" charset="0"/>
                <a:ea typeface="Libre Baskerville" pitchFamily="34" charset="-122"/>
                <a:cs typeface="Times New Roman" panose="02020603050405020304" pitchFamily="18" charset="0"/>
              </a:rPr>
              <a:t>Expected Outcomes</a:t>
            </a:r>
            <a:endParaRPr lang="en-US" sz="4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Shape 2"/>
          <p:cNvSpPr/>
          <p:nvPr/>
        </p:nvSpPr>
        <p:spPr>
          <a:xfrm>
            <a:off x="530074" y="1705094"/>
            <a:ext cx="13315110" cy="1436041"/>
          </a:xfrm>
          <a:prstGeom prst="roundRect">
            <a:avLst>
              <a:gd name="adj" fmla="val 5638"/>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endParaRPr lang="en-IN"/>
          </a:p>
        </p:txBody>
      </p:sp>
      <p:sp>
        <p:nvSpPr>
          <p:cNvPr id="8" name="Text 3"/>
          <p:cNvSpPr/>
          <p:nvPr/>
        </p:nvSpPr>
        <p:spPr>
          <a:xfrm>
            <a:off x="785217" y="1892937"/>
            <a:ext cx="2160270" cy="269915"/>
          </a:xfrm>
          <a:prstGeom prst="rect">
            <a:avLst/>
          </a:prstGeom>
          <a:noFill/>
          <a:ln/>
        </p:spPr>
        <p:txBody>
          <a:bodyPr wrap="none" rtlCol="0" anchor="t"/>
          <a:lstStyle/>
          <a:p>
            <a:pPr marL="0" indent="0">
              <a:lnSpc>
                <a:spcPts val="2126"/>
              </a:lnSpc>
              <a:buNone/>
            </a:pPr>
            <a:r>
              <a:rPr lang="en-US" sz="2500" b="1" dirty="0">
                <a:solidFill>
                  <a:srgbClr val="FFC000"/>
                </a:solidFill>
                <a:ea typeface="Libre Baskerville" pitchFamily="34" charset="-122"/>
                <a:cs typeface="Times New Roman" panose="02020603050405020304" pitchFamily="18" charset="0"/>
              </a:rPr>
              <a:t>Optimized Filter</a:t>
            </a:r>
            <a:endParaRPr lang="en-US" sz="2500" b="1" dirty="0">
              <a:solidFill>
                <a:srgbClr val="FFC000"/>
              </a:solidFill>
              <a:cs typeface="Times New Roman" panose="02020603050405020304" pitchFamily="18" charset="0"/>
            </a:endParaRPr>
          </a:p>
        </p:txBody>
      </p:sp>
      <p:sp>
        <p:nvSpPr>
          <p:cNvPr id="9" name="Text 4"/>
          <p:cNvSpPr/>
          <p:nvPr/>
        </p:nvSpPr>
        <p:spPr>
          <a:xfrm>
            <a:off x="745569" y="2368637"/>
            <a:ext cx="12730061" cy="553164"/>
          </a:xfrm>
          <a:prstGeom prst="rect">
            <a:avLst/>
          </a:prstGeom>
          <a:noFill/>
          <a:ln/>
        </p:spPr>
        <p:txBody>
          <a:bodyPr wrap="square" rtlCol="0" anchor="t"/>
          <a:lstStyle/>
          <a:p>
            <a:pPr marL="0" indent="0">
              <a:lnSpc>
                <a:spcPts val="2177"/>
              </a:lnSpc>
              <a:buNone/>
            </a:pPr>
            <a:r>
              <a:rPr lang="en-US" sz="2400" dirty="0">
                <a:solidFill>
                  <a:schemeClr val="bg1"/>
                </a:solidFill>
              </a:rPr>
              <a:t>Development of a high-performance FIR filter design with significantly reduced power consumption and enhanced throughput, surpassing the efficiency of conventional implementations.</a:t>
            </a:r>
            <a:endParaRPr lang="en-US" sz="2200" dirty="0">
              <a:solidFill>
                <a:schemeClr val="bg1"/>
              </a:solidFill>
              <a:cs typeface="Times New Roman" panose="02020603050405020304" pitchFamily="18" charset="0"/>
            </a:endParaRPr>
          </a:p>
        </p:txBody>
      </p:sp>
      <p:sp>
        <p:nvSpPr>
          <p:cNvPr id="13" name="Shape 8"/>
          <p:cNvSpPr/>
          <p:nvPr/>
        </p:nvSpPr>
        <p:spPr>
          <a:xfrm>
            <a:off x="530073" y="3538272"/>
            <a:ext cx="13240346" cy="2093114"/>
          </a:xfrm>
          <a:prstGeom prst="roundRect">
            <a:avLst>
              <a:gd name="adj" fmla="val 5638"/>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endParaRPr lang="en-IN"/>
          </a:p>
        </p:txBody>
      </p:sp>
      <p:sp>
        <p:nvSpPr>
          <p:cNvPr id="14" name="Text 9"/>
          <p:cNvSpPr/>
          <p:nvPr/>
        </p:nvSpPr>
        <p:spPr>
          <a:xfrm>
            <a:off x="745569" y="3669720"/>
            <a:ext cx="3982548" cy="445080"/>
          </a:xfrm>
          <a:prstGeom prst="rect">
            <a:avLst/>
          </a:prstGeom>
          <a:noFill/>
          <a:ln/>
        </p:spPr>
        <p:txBody>
          <a:bodyPr wrap="none" rtlCol="0" anchor="t"/>
          <a:lstStyle/>
          <a:p>
            <a:pPr marL="0" indent="0">
              <a:lnSpc>
                <a:spcPts val="2126"/>
              </a:lnSpc>
              <a:buNone/>
            </a:pPr>
            <a:r>
              <a:rPr lang="en-US" sz="2500" b="1" dirty="0">
                <a:solidFill>
                  <a:srgbClr val="FFC000"/>
                </a:solidFill>
                <a:latin typeface="Times New Roman" panose="02020603050405020304" pitchFamily="18" charset="0"/>
                <a:ea typeface="Libre Baskerville" pitchFamily="34" charset="-122"/>
                <a:cs typeface="Times New Roman" panose="02020603050405020304" pitchFamily="18" charset="0"/>
              </a:rPr>
              <a:t>Performance Evaluation</a:t>
            </a:r>
            <a:endParaRPr lang="en-US" sz="2500" b="1" dirty="0">
              <a:solidFill>
                <a:srgbClr val="FFC000"/>
              </a:solidFill>
              <a:latin typeface="Times New Roman" panose="02020603050405020304" pitchFamily="18" charset="0"/>
              <a:cs typeface="Times New Roman" panose="02020603050405020304" pitchFamily="18" charset="0"/>
            </a:endParaRPr>
          </a:p>
        </p:txBody>
      </p:sp>
      <p:sp>
        <p:nvSpPr>
          <p:cNvPr id="15" name="Text 10"/>
          <p:cNvSpPr/>
          <p:nvPr/>
        </p:nvSpPr>
        <p:spPr>
          <a:xfrm>
            <a:off x="745569" y="4323977"/>
            <a:ext cx="12730060" cy="553164"/>
          </a:xfrm>
          <a:prstGeom prst="rect">
            <a:avLst/>
          </a:prstGeom>
          <a:noFill/>
          <a:ln/>
        </p:spPr>
        <p:txBody>
          <a:bodyPr wrap="square" rtlCol="0" anchor="t"/>
          <a:lstStyle/>
          <a:p>
            <a:pPr marL="0" indent="0">
              <a:lnSpc>
                <a:spcPts val="2177"/>
              </a:lnSpc>
              <a:buNone/>
            </a:pPr>
            <a:endParaRPr lang="en-US" sz="2200" dirty="0">
              <a:solidFill>
                <a:schemeClr val="bg1">
                  <a:lumMod val="95000"/>
                </a:schemeClr>
              </a:solidFill>
              <a:cs typeface="Times New Roman" panose="02020603050405020304" pitchFamily="18" charset="0"/>
            </a:endParaRPr>
          </a:p>
        </p:txBody>
      </p:sp>
      <p:sp>
        <p:nvSpPr>
          <p:cNvPr id="16" name="Shape 11"/>
          <p:cNvSpPr/>
          <p:nvPr/>
        </p:nvSpPr>
        <p:spPr>
          <a:xfrm>
            <a:off x="569721" y="6279877"/>
            <a:ext cx="13315110" cy="1436041"/>
          </a:xfrm>
          <a:prstGeom prst="roundRect">
            <a:avLst>
              <a:gd name="adj" fmla="val 5638"/>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endParaRPr lang="en-IN"/>
          </a:p>
        </p:txBody>
      </p:sp>
      <p:sp>
        <p:nvSpPr>
          <p:cNvPr id="17" name="Text 12"/>
          <p:cNvSpPr/>
          <p:nvPr/>
        </p:nvSpPr>
        <p:spPr>
          <a:xfrm>
            <a:off x="785217" y="6460073"/>
            <a:ext cx="2995046" cy="269915"/>
          </a:xfrm>
          <a:prstGeom prst="rect">
            <a:avLst/>
          </a:prstGeom>
          <a:noFill/>
          <a:ln/>
        </p:spPr>
        <p:txBody>
          <a:bodyPr wrap="none" rtlCol="0" anchor="t"/>
          <a:lstStyle/>
          <a:p>
            <a:pPr marL="0" indent="0">
              <a:lnSpc>
                <a:spcPts val="2126"/>
              </a:lnSpc>
              <a:buNone/>
            </a:pPr>
            <a:r>
              <a:rPr lang="en-US" sz="2500" dirty="0">
                <a:solidFill>
                  <a:srgbClr val="FFC000"/>
                </a:solidFill>
                <a:ea typeface="Libre Baskerville" pitchFamily="34" charset="-122"/>
                <a:cs typeface="Times New Roman" panose="02020603050405020304" pitchFamily="18" charset="0"/>
              </a:rPr>
              <a:t>Research Publication</a:t>
            </a:r>
            <a:endParaRPr lang="en-US" sz="2500" dirty="0">
              <a:solidFill>
                <a:srgbClr val="FFC000"/>
              </a:solidFill>
              <a:cs typeface="Times New Roman" panose="02020603050405020304" pitchFamily="18" charset="0"/>
            </a:endParaRPr>
          </a:p>
        </p:txBody>
      </p:sp>
      <p:sp>
        <p:nvSpPr>
          <p:cNvPr id="18" name="Text 13"/>
          <p:cNvSpPr/>
          <p:nvPr/>
        </p:nvSpPr>
        <p:spPr>
          <a:xfrm>
            <a:off x="745570" y="6877928"/>
            <a:ext cx="12730060" cy="553164"/>
          </a:xfrm>
          <a:prstGeom prst="rect">
            <a:avLst/>
          </a:prstGeom>
          <a:noFill/>
          <a:ln/>
        </p:spPr>
        <p:txBody>
          <a:bodyPr wrap="square" rtlCol="0" anchor="t"/>
          <a:lstStyle/>
          <a:p>
            <a:pPr marL="0" indent="0">
              <a:lnSpc>
                <a:spcPts val="2177"/>
              </a:lnSpc>
              <a:buNone/>
            </a:pPr>
            <a:r>
              <a:rPr lang="en-US" sz="2400" dirty="0">
                <a:solidFill>
                  <a:schemeClr val="bg1"/>
                </a:solidFill>
              </a:rPr>
              <a:t>Dissemination of the project’s findings in reputable academic journals or conference proceedings, highlighting novel contributions to digital signal processing and hardware optimization.</a:t>
            </a:r>
            <a:endParaRPr lang="en-US" sz="2200" dirty="0">
              <a:solidFill>
                <a:schemeClr val="bg1"/>
              </a:solidFill>
              <a:cs typeface="Times New Roman" panose="02020603050405020304" pitchFamily="18" charset="0"/>
            </a:endParaRPr>
          </a:p>
        </p:txBody>
      </p:sp>
      <p:sp>
        <p:nvSpPr>
          <p:cNvPr id="10" name="Rectangle 3">
            <a:extLst>
              <a:ext uri="{FF2B5EF4-FFF2-40B4-BE49-F238E27FC236}">
                <a16:creationId xmlns:a16="http://schemas.microsoft.com/office/drawing/2014/main" id="{CF81622C-67C1-6348-D0EE-D1851E60CDF6}"/>
              </a:ext>
            </a:extLst>
          </p:cNvPr>
          <p:cNvSpPr>
            <a:spLocks noChangeArrowheads="1"/>
          </p:cNvSpPr>
          <p:nvPr/>
        </p:nvSpPr>
        <p:spPr bwMode="auto">
          <a:xfrm>
            <a:off x="785217" y="3989344"/>
            <a:ext cx="1290590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Comprehensive assessment of the filter’s accuracy, speed, and power dissipation through rigorous simulation and, if applicable, real-time hardware testing.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Validation of the proposed architecture’s robustness and suitability for real-world DSP applications.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CA51774A-DA4C-97CC-6F4D-0561065DBF95}"/>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23B5C5E0-84D7-608A-3AFE-1FDDB72CFECA}"/>
              </a:ext>
            </a:extLst>
          </p:cNvPr>
          <p:cNvPicPr>
            <a:picLocks noChangeAspect="1"/>
          </p:cNvPicPr>
          <p:nvPr/>
        </p:nvPicPr>
        <p:blipFill>
          <a:blip r:embed="rId3"/>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4E77F907-D4DB-58FF-69B4-FE8D404677CF}"/>
              </a:ext>
            </a:extLst>
          </p:cNvPr>
          <p:cNvSpPr txBox="1"/>
          <p:nvPr/>
        </p:nvSpPr>
        <p:spPr>
          <a:xfrm>
            <a:off x="311237" y="236598"/>
            <a:ext cx="5943601" cy="523220"/>
          </a:xfrm>
          <a:prstGeom prst="rect">
            <a:avLst/>
          </a:prstGeom>
          <a:noFill/>
        </p:spPr>
        <p:txBody>
          <a:bodyPr wrap="square" rtlCol="0">
            <a:spAutoFit/>
          </a:bodyPr>
          <a:lstStyle/>
          <a:p>
            <a:r>
              <a:rPr lang="en-IN" sz="2800" dirty="0">
                <a:solidFill>
                  <a:schemeClr val="accent4"/>
                </a:solidFill>
                <a:latin typeface="Times New Roman" panose="02020603050405020304" pitchFamily="18" charset="0"/>
                <a:cs typeface="Times New Roman" panose="02020603050405020304" pitchFamily="18" charset="0"/>
              </a:rPr>
              <a:t>Drawbacks of Conventional Adders:</a:t>
            </a:r>
          </a:p>
        </p:txBody>
      </p:sp>
      <p:sp>
        <p:nvSpPr>
          <p:cNvPr id="7" name="TextBox 6">
            <a:extLst>
              <a:ext uri="{FF2B5EF4-FFF2-40B4-BE49-F238E27FC236}">
                <a16:creationId xmlns:a16="http://schemas.microsoft.com/office/drawing/2014/main" id="{34E2FA63-593F-C0A1-4254-14DE165706A2}"/>
              </a:ext>
            </a:extLst>
          </p:cNvPr>
          <p:cNvSpPr txBox="1"/>
          <p:nvPr/>
        </p:nvSpPr>
        <p:spPr>
          <a:xfrm>
            <a:off x="276653" y="759818"/>
            <a:ext cx="13597843" cy="2723823"/>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Slow Performance: </a:t>
            </a:r>
            <a:r>
              <a:rPr lang="en-US" sz="2400" dirty="0">
                <a:solidFill>
                  <a:schemeClr val="bg1"/>
                </a:solidFill>
                <a:latin typeface="Times New Roman" panose="02020603050405020304" pitchFamily="18" charset="0"/>
                <a:cs typeface="Times New Roman" panose="02020603050405020304" pitchFamily="18" charset="0"/>
              </a:rPr>
              <a:t>Conventional adders often suffer from slow computation speeds, especially as the bit-width increases.</a:t>
            </a:r>
          </a:p>
          <a:p>
            <a:pPr marL="342900" indent="-342900">
              <a:buFont typeface="Arial" panose="020B0604020202020204" pitchFamily="34" charset="0"/>
              <a:buChar char="•"/>
            </a:pP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Increased Complexity</a:t>
            </a:r>
            <a:r>
              <a:rPr lang="en-US" sz="2400" dirty="0">
                <a:solidFill>
                  <a:schemeClr val="bg1"/>
                </a:solidFill>
              </a:rPr>
              <a:t>: </a:t>
            </a:r>
            <a:r>
              <a:rPr lang="en-US" sz="2400" dirty="0">
                <a:solidFill>
                  <a:schemeClr val="bg1"/>
                </a:solidFill>
                <a:latin typeface="Times New Roman" panose="02020603050405020304" pitchFamily="18" charset="0"/>
                <a:cs typeface="Times New Roman" panose="02020603050405020304" pitchFamily="18" charset="0"/>
              </a:rPr>
              <a:t>Some traditional adders are complex, requiring more space and power, which can be inefficient in larger designs</a:t>
            </a:r>
            <a:r>
              <a:rPr lang="en-US" sz="2400" dirty="0">
                <a:solidFill>
                  <a:schemeClr val="bg1"/>
                </a:solidFill>
              </a:rPr>
              <a:t>.</a:t>
            </a:r>
          </a:p>
          <a:p>
            <a:pPr marL="342900" indent="-342900">
              <a:buFont typeface="Arial" panose="020B0604020202020204" pitchFamily="34" charset="0"/>
              <a:buChar char="•"/>
            </a:pPr>
            <a:r>
              <a:rPr lang="en-US" sz="2500" b="1" dirty="0">
                <a:solidFill>
                  <a:schemeClr val="accent4">
                    <a:lumMod val="20000"/>
                    <a:lumOff val="80000"/>
                  </a:schemeClr>
                </a:solidFill>
                <a:latin typeface="Times New Roman" panose="02020603050405020304" pitchFamily="18" charset="0"/>
                <a:cs typeface="Times New Roman" panose="02020603050405020304" pitchFamily="18" charset="0"/>
              </a:rPr>
              <a:t>Limited Scalability</a:t>
            </a:r>
            <a:r>
              <a:rPr lang="en-US"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Conventional adders may not scale well for larger bit designs, making them less suitable for modern, high-performance applications</a:t>
            </a:r>
            <a:r>
              <a:rPr lang="en-US" sz="2400" dirty="0"/>
              <a:t>.</a:t>
            </a:r>
            <a:endParaRPr lang="en-US"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F505C08-A6C9-9D8C-A909-F0F6CB0439DF}"/>
              </a:ext>
            </a:extLst>
          </p:cNvPr>
          <p:cNvSpPr txBox="1"/>
          <p:nvPr/>
        </p:nvSpPr>
        <p:spPr>
          <a:xfrm>
            <a:off x="311239" y="3796133"/>
            <a:ext cx="5639569" cy="523220"/>
          </a:xfrm>
          <a:prstGeom prst="rect">
            <a:avLst/>
          </a:prstGeom>
          <a:noFill/>
        </p:spPr>
        <p:txBody>
          <a:bodyPr wrap="square" rtlCol="0">
            <a:spAutoFit/>
          </a:bodyPr>
          <a:lstStyle/>
          <a:p>
            <a:r>
              <a:rPr lang="en-IN" sz="2800" dirty="0">
                <a:solidFill>
                  <a:schemeClr val="accent4"/>
                </a:solidFill>
                <a:latin typeface="Times New Roman" panose="02020603050405020304" pitchFamily="18" charset="0"/>
                <a:cs typeface="Times New Roman" panose="02020603050405020304" pitchFamily="18" charset="0"/>
              </a:rPr>
              <a:t>Why Choose Hybrid Adders?</a:t>
            </a:r>
          </a:p>
        </p:txBody>
      </p:sp>
      <p:sp>
        <p:nvSpPr>
          <p:cNvPr id="15" name="TextBox 14">
            <a:extLst>
              <a:ext uri="{FF2B5EF4-FFF2-40B4-BE49-F238E27FC236}">
                <a16:creationId xmlns:a16="http://schemas.microsoft.com/office/drawing/2014/main" id="{26CBEA01-DE54-6F39-58EB-437FFBA068C3}"/>
              </a:ext>
            </a:extLst>
          </p:cNvPr>
          <p:cNvSpPr txBox="1"/>
          <p:nvPr/>
        </p:nvSpPr>
        <p:spPr>
          <a:xfrm>
            <a:off x="276652" y="4329660"/>
            <a:ext cx="13744148" cy="2354491"/>
          </a:xfrm>
          <a:prstGeom prst="rect">
            <a:avLst/>
          </a:prstGeom>
          <a:noFill/>
        </p:spPr>
        <p:txBody>
          <a:bodyPr wrap="square" rtlCol="0">
            <a:spAutoFit/>
          </a:bodyPr>
          <a:lstStyle/>
          <a:p>
            <a:pPr marL="285750" indent="-285750">
              <a:buFont typeface="Arial" panose="020B0604020202020204" pitchFamily="34" charset="0"/>
              <a:buChar char="•"/>
            </a:pPr>
            <a:r>
              <a:rPr lang="en-IN" sz="2500" b="1" dirty="0">
                <a:solidFill>
                  <a:schemeClr val="accent4">
                    <a:lumMod val="20000"/>
                    <a:lumOff val="80000"/>
                  </a:schemeClr>
                </a:solidFill>
                <a:latin typeface="Times New Roman" panose="02020603050405020304" pitchFamily="18" charset="0"/>
                <a:cs typeface="Times New Roman" panose="02020603050405020304" pitchFamily="18" charset="0"/>
              </a:rPr>
              <a:t>Faster and More Efficient</a:t>
            </a:r>
            <a:r>
              <a:rPr lang="en-IN"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Hybrid adders combine the best features of different adder types to achieve faster calculations with less power and space.</a:t>
            </a:r>
            <a:r>
              <a:rPr lang="en-IN" sz="24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2500" b="1" dirty="0">
                <a:solidFill>
                  <a:schemeClr val="accent4">
                    <a:lumMod val="20000"/>
                    <a:lumOff val="80000"/>
                  </a:schemeClr>
                </a:solidFill>
                <a:latin typeface="Times New Roman" panose="02020603050405020304" pitchFamily="18" charset="0"/>
                <a:cs typeface="Times New Roman" panose="02020603050405020304" pitchFamily="18" charset="0"/>
              </a:rPr>
              <a:t>Better Scalability</a:t>
            </a:r>
            <a:r>
              <a:rPr lang="en-IN" sz="2500" dirty="0">
                <a:solidFill>
                  <a:schemeClr val="accent4">
                    <a:lumMod val="20000"/>
                    <a:lumOff val="80000"/>
                  </a:schemeClr>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They are more suitable for larger designs, making them ideal for high-speed, modern applications.</a:t>
            </a:r>
          </a:p>
          <a:p>
            <a:pPr marL="285750" indent="-285750">
              <a:buFont typeface="Arial" panose="020B0604020202020204" pitchFamily="34" charset="0"/>
              <a:buChar char="•"/>
            </a:pPr>
            <a:r>
              <a:rPr lang="en-US" sz="2500" b="1" dirty="0">
                <a:solidFill>
                  <a:schemeClr val="accent4">
                    <a:lumMod val="20000"/>
                    <a:lumOff val="80000"/>
                  </a:schemeClr>
                </a:solidFill>
                <a:latin typeface="Times New Roman" panose="02020603050405020304" pitchFamily="18" charset="0"/>
                <a:cs typeface="Times New Roman" panose="02020603050405020304" pitchFamily="18" charset="0"/>
              </a:rPr>
              <a:t>Optimized Design</a:t>
            </a:r>
            <a:r>
              <a:rPr lang="en-US" sz="2400" dirty="0">
                <a:solidFill>
                  <a:schemeClr val="bg1"/>
                </a:solidFill>
                <a:latin typeface="Times New Roman" panose="02020603050405020304" pitchFamily="18" charset="0"/>
                <a:cs typeface="Times New Roman" panose="02020603050405020304" pitchFamily="18" charset="0"/>
              </a:rPr>
              <a:t>: Hybrid adders strike a balance between speed, complexity, and power consumption, offering an overall more efficient solution.</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63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9B9F0FB-718D-CF28-B671-A655DA05B022}"/>
              </a:ext>
            </a:extLst>
          </p:cNvPr>
          <p:cNvPicPr>
            <a:picLocks noChangeAspect="1"/>
          </p:cNvPicPr>
          <p:nvPr/>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2D433277-23E7-D4C7-98F8-4D1CE1EB395D}"/>
              </a:ext>
            </a:extLst>
          </p:cNvPr>
          <p:cNvPicPr>
            <a:picLocks noChangeAspect="1"/>
          </p:cNvPicPr>
          <p:nvPr/>
        </p:nvPicPr>
        <p:blipFill>
          <a:blip r:embed="rId3"/>
          <a:stretch>
            <a:fillRect/>
          </a:stretch>
        </p:blipFill>
        <p:spPr>
          <a:xfrm>
            <a:off x="1" y="-1"/>
            <a:ext cx="14630399" cy="8229599"/>
          </a:xfrm>
          <a:prstGeom prst="rect">
            <a:avLst/>
          </a:prstGeom>
        </p:spPr>
      </p:pic>
      <p:sp>
        <p:nvSpPr>
          <p:cNvPr id="3" name="TextBox 2">
            <a:extLst>
              <a:ext uri="{FF2B5EF4-FFF2-40B4-BE49-F238E27FC236}">
                <a16:creationId xmlns:a16="http://schemas.microsoft.com/office/drawing/2014/main" id="{0C90E778-AA8A-A2FB-9EF4-29E2712A8641}"/>
              </a:ext>
            </a:extLst>
          </p:cNvPr>
          <p:cNvSpPr txBox="1"/>
          <p:nvPr/>
        </p:nvSpPr>
        <p:spPr>
          <a:xfrm>
            <a:off x="2338754" y="401935"/>
            <a:ext cx="9753599" cy="784830"/>
          </a:xfrm>
          <a:prstGeom prst="rect">
            <a:avLst/>
          </a:prstGeom>
          <a:noFill/>
        </p:spPr>
        <p:txBody>
          <a:bodyPr wrap="square" rtlCol="0">
            <a:spAutoFit/>
          </a:bodyPr>
          <a:lstStyle/>
          <a:p>
            <a:pPr algn="ctr"/>
            <a:r>
              <a:rPr lang="en-US" sz="4500" dirty="0">
                <a:solidFill>
                  <a:schemeClr val="bg1">
                    <a:lumMod val="95000"/>
                  </a:schemeClr>
                </a:solidFill>
                <a:latin typeface="Times New Roman" panose="02020603050405020304" pitchFamily="18" charset="0"/>
                <a:cs typeface="Times New Roman" panose="02020603050405020304" pitchFamily="18" charset="0"/>
              </a:rPr>
              <a:t>Software and Tools</a:t>
            </a:r>
            <a:endParaRPr lang="en-IN" sz="4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517365-128F-DFE4-3C69-94B616403401}"/>
              </a:ext>
            </a:extLst>
          </p:cNvPr>
          <p:cNvSpPr txBox="1"/>
          <p:nvPr/>
        </p:nvSpPr>
        <p:spPr>
          <a:xfrm>
            <a:off x="6082557" y="5023005"/>
            <a:ext cx="7365815" cy="830997"/>
          </a:xfrm>
          <a:prstGeom prst="rect">
            <a:avLst/>
          </a:prstGeom>
          <a:noFill/>
        </p:spPr>
        <p:txBody>
          <a:bodyPr wrap="squar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Utilized for simulation and analysis, ensuring the circuit meets performance targets.</a:t>
            </a:r>
          </a:p>
        </p:txBody>
      </p:sp>
      <p:sp>
        <p:nvSpPr>
          <p:cNvPr id="8" name="Rectangle: Rounded Corners 7">
            <a:extLst>
              <a:ext uri="{FF2B5EF4-FFF2-40B4-BE49-F238E27FC236}">
                <a16:creationId xmlns:a16="http://schemas.microsoft.com/office/drawing/2014/main" id="{AF02D7B7-1488-C637-863D-3CD33DF5C880}"/>
              </a:ext>
            </a:extLst>
          </p:cNvPr>
          <p:cNvSpPr/>
          <p:nvPr/>
        </p:nvSpPr>
        <p:spPr>
          <a:xfrm>
            <a:off x="5690903" y="4848742"/>
            <a:ext cx="7962857" cy="117952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10" name="TextBox 9">
            <a:extLst>
              <a:ext uri="{FF2B5EF4-FFF2-40B4-BE49-F238E27FC236}">
                <a16:creationId xmlns:a16="http://schemas.microsoft.com/office/drawing/2014/main" id="{93694E10-8D59-15BF-0806-70B4472A9491}"/>
              </a:ext>
            </a:extLst>
          </p:cNvPr>
          <p:cNvSpPr txBox="1"/>
          <p:nvPr/>
        </p:nvSpPr>
        <p:spPr>
          <a:xfrm>
            <a:off x="6055588" y="2917780"/>
            <a:ext cx="7392784" cy="830997"/>
          </a:xfrm>
          <a:prstGeom prst="rect">
            <a:avLst/>
          </a:prstGeom>
          <a:noFill/>
        </p:spPr>
        <p:txBody>
          <a:bodyPr wrap="squar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Used for writing and simulating the  circuit logic and ensuring  accurate design.</a:t>
            </a:r>
          </a:p>
        </p:txBody>
      </p:sp>
      <p:sp>
        <p:nvSpPr>
          <p:cNvPr id="11" name="Rectangle: Rounded Corners 10">
            <a:extLst>
              <a:ext uri="{FF2B5EF4-FFF2-40B4-BE49-F238E27FC236}">
                <a16:creationId xmlns:a16="http://schemas.microsoft.com/office/drawing/2014/main" id="{676E907E-07B8-153C-7765-94805BFCF88E}"/>
              </a:ext>
            </a:extLst>
          </p:cNvPr>
          <p:cNvSpPr/>
          <p:nvPr/>
        </p:nvSpPr>
        <p:spPr>
          <a:xfrm>
            <a:off x="5652782" y="2757045"/>
            <a:ext cx="7962857" cy="117952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12" name="TextBox 11">
            <a:extLst>
              <a:ext uri="{FF2B5EF4-FFF2-40B4-BE49-F238E27FC236}">
                <a16:creationId xmlns:a16="http://schemas.microsoft.com/office/drawing/2014/main" id="{B8B1BE7B-DE95-34A2-C79C-55AC2EB5EA00}"/>
              </a:ext>
            </a:extLst>
          </p:cNvPr>
          <p:cNvSpPr txBox="1"/>
          <p:nvPr/>
        </p:nvSpPr>
        <p:spPr>
          <a:xfrm>
            <a:off x="2647117" y="3030433"/>
            <a:ext cx="1859099" cy="784830"/>
          </a:xfrm>
          <a:prstGeom prst="rect">
            <a:avLst/>
          </a:prstGeom>
          <a:noFill/>
        </p:spPr>
        <p:txBody>
          <a:bodyPr wrap="none" rtlCol="0">
            <a:spAutoFit/>
          </a:bodyPr>
          <a:lstStyle/>
          <a:p>
            <a:r>
              <a:rPr lang="en-US" sz="4500" b="1" dirty="0">
                <a:solidFill>
                  <a:srgbClr val="CC9900"/>
                </a:solidFill>
              </a:rPr>
              <a:t>Verilog</a:t>
            </a:r>
            <a:endParaRPr lang="en-IN" sz="4500" b="1" dirty="0">
              <a:solidFill>
                <a:srgbClr val="CC9900"/>
              </a:solidFill>
            </a:endParaRPr>
          </a:p>
        </p:txBody>
      </p:sp>
      <p:sp>
        <p:nvSpPr>
          <p:cNvPr id="13" name="TextBox 12">
            <a:extLst>
              <a:ext uri="{FF2B5EF4-FFF2-40B4-BE49-F238E27FC236}">
                <a16:creationId xmlns:a16="http://schemas.microsoft.com/office/drawing/2014/main" id="{A83B1E2E-6EDA-1FFE-9D88-B6DEC5315F97}"/>
              </a:ext>
            </a:extLst>
          </p:cNvPr>
          <p:cNvSpPr txBox="1"/>
          <p:nvPr/>
        </p:nvSpPr>
        <p:spPr>
          <a:xfrm>
            <a:off x="2076115" y="5093212"/>
            <a:ext cx="3275897" cy="784830"/>
          </a:xfrm>
          <a:prstGeom prst="rect">
            <a:avLst/>
          </a:prstGeom>
          <a:noFill/>
        </p:spPr>
        <p:txBody>
          <a:bodyPr wrap="none" rtlCol="0">
            <a:spAutoFit/>
          </a:bodyPr>
          <a:lstStyle/>
          <a:p>
            <a:r>
              <a:rPr lang="en-US" sz="4500" b="1" dirty="0">
                <a:solidFill>
                  <a:srgbClr val="CC9900"/>
                </a:solidFill>
              </a:rPr>
              <a:t>Xilinx Vivado</a:t>
            </a:r>
            <a:endParaRPr lang="en-IN" sz="4500" b="1" dirty="0">
              <a:solidFill>
                <a:srgbClr val="CC9900"/>
              </a:solidFill>
            </a:endParaRPr>
          </a:p>
        </p:txBody>
      </p:sp>
      <p:pic>
        <p:nvPicPr>
          <p:cNvPr id="15" name="Picture 14">
            <a:extLst>
              <a:ext uri="{FF2B5EF4-FFF2-40B4-BE49-F238E27FC236}">
                <a16:creationId xmlns:a16="http://schemas.microsoft.com/office/drawing/2014/main" id="{C6749B52-74B7-756C-F636-11BF993FD0B6}"/>
              </a:ext>
            </a:extLst>
          </p:cNvPr>
          <p:cNvPicPr>
            <a:picLocks noChangeAspect="1"/>
          </p:cNvPicPr>
          <p:nvPr/>
        </p:nvPicPr>
        <p:blipFill>
          <a:blip r:embed="rId4"/>
          <a:stretch>
            <a:fillRect/>
          </a:stretch>
        </p:blipFill>
        <p:spPr>
          <a:xfrm>
            <a:off x="776929" y="4919627"/>
            <a:ext cx="1112921" cy="1108640"/>
          </a:xfrm>
          <a:prstGeom prst="rect">
            <a:avLst/>
          </a:prstGeom>
        </p:spPr>
      </p:pic>
      <p:pic>
        <p:nvPicPr>
          <p:cNvPr id="17" name="Picture 16">
            <a:extLst>
              <a:ext uri="{FF2B5EF4-FFF2-40B4-BE49-F238E27FC236}">
                <a16:creationId xmlns:a16="http://schemas.microsoft.com/office/drawing/2014/main" id="{4A862245-A194-E2C1-AA99-8ED7884881F5}"/>
              </a:ext>
            </a:extLst>
          </p:cNvPr>
          <p:cNvPicPr>
            <a:picLocks noChangeAspect="1"/>
          </p:cNvPicPr>
          <p:nvPr/>
        </p:nvPicPr>
        <p:blipFill>
          <a:blip r:embed="rId5"/>
          <a:stretch>
            <a:fillRect/>
          </a:stretch>
        </p:blipFill>
        <p:spPr>
          <a:xfrm>
            <a:off x="567071" y="2726269"/>
            <a:ext cx="1499634" cy="1499634"/>
          </a:xfrm>
          <a:prstGeom prst="rect">
            <a:avLst/>
          </a:prstGeom>
        </p:spPr>
      </p:pic>
    </p:spTree>
    <p:extLst>
      <p:ext uri="{BB962C8B-B14F-4D97-AF65-F5344CB8AC3E}">
        <p14:creationId xmlns:p14="http://schemas.microsoft.com/office/powerpoint/2010/main" val="1790805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1701</TotalTime>
  <Words>4552</Words>
  <Application>Microsoft Office PowerPoint</Application>
  <PresentationFormat>Custom</PresentationFormat>
  <Paragraphs>891</Paragraphs>
  <Slides>51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 Display</vt:lpstr>
      <vt:lpstr>Arial</vt:lpstr>
      <vt:lpstr>Calibri</vt:lpstr>
      <vt:lpstr>Libre Baskerville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tharun paluru</cp:lastModifiedBy>
  <cp:revision>37</cp:revision>
  <dcterms:created xsi:type="dcterms:W3CDTF">2024-08-01T16:25:15Z</dcterms:created>
  <dcterms:modified xsi:type="dcterms:W3CDTF">2025-04-10T16:57:02Z</dcterms:modified>
</cp:coreProperties>
</file>